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trictFirstAndLastChars="0" embedTrueTypeFonts="1" saveSubsetFonts="1" autoCompressPictures="0">
  <p:sldMasterIdLst>
    <p:sldMasterId id="2147483659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5143500" type="screen16x9"/>
  <p:notesSz cx="6858000" cy="9144000"/>
  <p:embeddedFontLst>
    <p:embeddedFont>
      <p:font typeface="Bowlby One" panose="02000505060000020004" pitchFamily="2" charset="0"/>
      <p:regular r:id="rId12"/>
    </p:embeddedFont>
    <p:embeddedFont>
      <p:font typeface="Century Gothic" panose="020B0502020202020204" pitchFamily="34" charset="0"/>
      <p:regular r:id="rId13"/>
      <p:bold r:id="rId14"/>
      <p:italic r:id="rId15"/>
      <p:boldItalic r:id="rId16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191"/>
    <p:restoredTop sz="85464"/>
  </p:normalViewPr>
  <p:slideViewPr>
    <p:cSldViewPr snapToGrid="0">
      <p:cViewPr varScale="1">
        <p:scale>
          <a:sx n="133" d="100"/>
          <a:sy n="133" d="100"/>
        </p:scale>
        <p:origin x="200" y="6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Google Shape;3;n">
            <a:extLst>
              <a:ext uri="{FF2B5EF4-FFF2-40B4-BE49-F238E27FC236}">
                <a16:creationId xmlns:a16="http://schemas.microsoft.com/office/drawing/2014/main" id="{CB5D4D01-2ACC-4D7F-AFAC-5C105D73608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5" name="Google Shape;4;n">
            <a:extLst>
              <a:ext uri="{FF2B5EF4-FFF2-40B4-BE49-F238E27FC236}">
                <a16:creationId xmlns:a16="http://schemas.microsoft.com/office/drawing/2014/main" id="{478698D0-C701-167A-E5C6-C6A090768DD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L="457200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1pPr>
    <a:lvl2pPr marL="914400" lvl="1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2pPr>
    <a:lvl3pPr marL="1371600" lvl="2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3pPr>
    <a:lvl4pPr marL="1828800" lvl="3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4pPr>
    <a:lvl5pPr marL="2286000" lvl="4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Google Shape;51;g1e7f98b5de9_0_0:notes">
            <a:extLst>
              <a:ext uri="{FF2B5EF4-FFF2-40B4-BE49-F238E27FC236}">
                <a16:creationId xmlns:a16="http://schemas.microsoft.com/office/drawing/2014/main" id="{418E9187-CB15-5781-38BC-16F56FB336AE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5122" name="Google Shape;52;g1e7f98b5de9_0_0:notes">
            <a:extLst>
              <a:ext uri="{FF2B5EF4-FFF2-40B4-BE49-F238E27FC236}">
                <a16:creationId xmlns:a16="http://schemas.microsoft.com/office/drawing/2014/main" id="{E76BF8AB-5D78-F2A0-963C-FFF9FE288DD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r>
              <a:rPr lang="en-US" altLang="en-US" sz="1100">
                <a:latin typeface="Arial" panose="020B0604020202020204" pitchFamily="34" charset="0"/>
                <a:cs typeface="Arial" panose="020B0604020202020204" pitchFamily="34" charset="0"/>
              </a:rPr>
              <a:t>Image was altered in Canva adding the Title and Subtitle to the image and downloaded as a GIF. </a:t>
            </a:r>
          </a:p>
          <a:p>
            <a:pPr marL="0" indent="0" eaLnBrk="1" hangingPunct="1">
              <a:buSzPts val="1100"/>
            </a:pPr>
            <a:r>
              <a:rPr lang="en-US" altLang="en-US" sz="1100">
                <a:latin typeface="Arial" panose="020B0604020202020204" pitchFamily="34" charset="0"/>
                <a:cs typeface="Arial" panose="020B0604020202020204" pitchFamily="34" charset="0"/>
              </a:rPr>
              <a:t>Image Source: Canva</a:t>
            </a:r>
          </a:p>
          <a:p>
            <a:pPr marL="0" indent="0" eaLnBrk="1" hangingPunct="1">
              <a:buSzPts val="1100"/>
            </a:pPr>
            <a:endParaRPr lang="en-US" altLang="en-US" sz="11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SzPts val="1100"/>
            </a:pPr>
            <a:r>
              <a:rPr lang="en-US" altLang="en-US" sz="1100">
                <a:latin typeface="Arial" panose="020B0604020202020204" pitchFamily="34" charset="0"/>
                <a:cs typeface="Arial" panose="020B0604020202020204" pitchFamily="34" charset="0"/>
              </a:rPr>
              <a:t>Welcome to today’s lesson on Force &amp; motion! </a:t>
            </a:r>
          </a:p>
          <a:p>
            <a:pPr marL="0" indent="0" eaLnBrk="1" hangingPunct="1">
              <a:buSzPts val="1100"/>
            </a:pPr>
            <a:r>
              <a:rPr lang="en-US" altLang="en-US" sz="1100">
                <a:latin typeface="Arial" panose="020B0604020202020204" pitchFamily="34" charset="0"/>
                <a:cs typeface="Arial" panose="020B0604020202020204" pitchFamily="34" charset="0"/>
              </a:rPr>
              <a:t>Look at the tug of war game going on, Who do you think will win? </a:t>
            </a:r>
          </a:p>
          <a:p>
            <a:pPr marL="0" indent="0" eaLnBrk="1" hangingPunct="1">
              <a:buSzPts val="1100"/>
            </a:pPr>
            <a:r>
              <a:rPr lang="en-US" altLang="en-US" sz="1100">
                <a:latin typeface="Arial" panose="020B0604020202020204" pitchFamily="34" charset="0"/>
                <a:cs typeface="Arial" panose="020B0604020202020204" pitchFamily="34" charset="0"/>
              </a:rPr>
              <a:t>Click on the team you think will win!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Google Shape;60;g1e82f123d1a_0_12:notes">
            <a:extLst>
              <a:ext uri="{FF2B5EF4-FFF2-40B4-BE49-F238E27FC236}">
                <a16:creationId xmlns:a16="http://schemas.microsoft.com/office/drawing/2014/main" id="{DF655F24-7F42-5E8E-094A-3DFBDFD52608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7170" name="Google Shape;61;g1e82f123d1a_0_12:notes">
            <a:extLst>
              <a:ext uri="{FF2B5EF4-FFF2-40B4-BE49-F238E27FC236}">
                <a16:creationId xmlns:a16="http://schemas.microsoft.com/office/drawing/2014/main" id="{2811313F-4FCA-6935-0B40-151B856FB4B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r>
              <a:rPr lang="en-US" altLang="en-US" sz="1100">
                <a:latin typeface="Arial" panose="020B0604020202020204" pitchFamily="34" charset="0"/>
                <a:cs typeface="Arial" panose="020B0604020202020204" pitchFamily="34" charset="0"/>
              </a:rPr>
              <a:t>Images are from Canva – they were edited by separating the two images, removing the background and putting them together in PowerPoint so that the ball could drop from the hand to show motion. </a:t>
            </a:r>
          </a:p>
          <a:p>
            <a:pPr marL="0" indent="0" eaLnBrk="1" hangingPunct="1">
              <a:buSzPts val="1100"/>
            </a:pPr>
            <a:r>
              <a:rPr lang="en-US" altLang="en-US" sz="1100">
                <a:latin typeface="Arial" panose="020B0604020202020204" pitchFamily="34" charset="0"/>
                <a:cs typeface="Arial" panose="020B0604020202020204" pitchFamily="34" charset="0"/>
              </a:rPr>
              <a:t>Image Source: Canva</a:t>
            </a:r>
          </a:p>
          <a:p>
            <a:pPr marL="0" indent="0" eaLnBrk="1" hangingPunct="1">
              <a:buSzPts val="1100"/>
            </a:pPr>
            <a:r>
              <a:rPr lang="en-US" altLang="en-US" sz="1100">
                <a:latin typeface="Arial" panose="020B0604020202020204" pitchFamily="34" charset="0"/>
                <a:cs typeface="Arial" panose="020B0604020202020204" pitchFamily="34" charset="0"/>
              </a:rPr>
              <a:t>Sound Source: Pixabay Sound Effects</a:t>
            </a:r>
          </a:p>
          <a:p>
            <a:pPr marL="0" indent="0" eaLnBrk="1" hangingPunct="1">
              <a:buSzPts val="1100"/>
            </a:pPr>
            <a:endParaRPr lang="en-US" altLang="en-US" sz="11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SzPts val="1100"/>
            </a:pPr>
            <a:r>
              <a:rPr lang="en-US" altLang="en-US" sz="1100">
                <a:latin typeface="Arial" panose="020B0604020202020204" pitchFamily="34" charset="0"/>
                <a:cs typeface="Arial" panose="020B0604020202020204" pitchFamily="34" charset="0"/>
              </a:rPr>
              <a:t>Use the table of contents to help you learn and review about force and motion! </a:t>
            </a:r>
          </a:p>
          <a:p>
            <a:pPr marL="0" indent="0" eaLnBrk="1" hangingPunct="1">
              <a:buSzPts val="1100"/>
            </a:pPr>
            <a:endParaRPr lang="en-US" altLang="en-US" sz="11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SzPts val="1100"/>
            </a:pPr>
            <a:r>
              <a:rPr lang="en-US" altLang="en-US" sz="1100">
                <a:latin typeface="Arial" panose="020B0604020202020204" pitchFamily="34" charset="0"/>
                <a:cs typeface="Arial" panose="020B0604020202020204" pitchFamily="34" charset="0"/>
              </a:rPr>
              <a:t>You can always return back here by clicking on the home button at the bottom of each screen!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Google Shape;68;g1e82f123d1a_0_0:notes">
            <a:extLst>
              <a:ext uri="{FF2B5EF4-FFF2-40B4-BE49-F238E27FC236}">
                <a16:creationId xmlns:a16="http://schemas.microsoft.com/office/drawing/2014/main" id="{A4FC1AFE-04F8-7681-F675-65968566123C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9218" name="Google Shape;69;g1e82f123d1a_0_0:notes">
            <a:extLst>
              <a:ext uri="{FF2B5EF4-FFF2-40B4-BE49-F238E27FC236}">
                <a16:creationId xmlns:a16="http://schemas.microsoft.com/office/drawing/2014/main" id="{F8AB619B-F13F-0460-BC0F-A28E7FF8DF2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r>
              <a:rPr lang="en-US" altLang="en-US" sz="1100">
                <a:latin typeface="Arial" panose="020B0604020202020204" pitchFamily="34" charset="0"/>
                <a:cs typeface="Arial" panose="020B0604020202020204" pitchFamily="34" charset="0"/>
              </a:rPr>
              <a:t>Image Source: Canva</a:t>
            </a:r>
          </a:p>
          <a:p>
            <a:pPr marL="0" indent="0" eaLnBrk="1" hangingPunct="1">
              <a:buSzPts val="1100"/>
            </a:pPr>
            <a:endParaRPr lang="en-US" alt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Google Shape;77;g1e82f123d1a_0_39:notes">
            <a:extLst>
              <a:ext uri="{FF2B5EF4-FFF2-40B4-BE49-F238E27FC236}">
                <a16:creationId xmlns:a16="http://schemas.microsoft.com/office/drawing/2014/main" id="{87A9CC69-03E6-1BAB-7782-D03703C57E55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1266" name="Google Shape;78;g1e82f123d1a_0_39:notes">
            <a:extLst>
              <a:ext uri="{FF2B5EF4-FFF2-40B4-BE49-F238E27FC236}">
                <a16:creationId xmlns:a16="http://schemas.microsoft.com/office/drawing/2014/main" id="{B5EC9E93-D4FD-ACF9-5DF3-701A2D00F16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r>
              <a:rPr lang="en-US" altLang="en-US" sz="4400">
                <a:latin typeface="Arial" panose="020B0604020202020204" pitchFamily="34" charset="0"/>
                <a:cs typeface="Arial" panose="020B0604020202020204" pitchFamily="34" charset="0"/>
              </a:rPr>
              <a:t>Image was edited to be broken up into 4 different motions. It was created in Canva, and then I downloaded it as a GIF for the first 3 examples. I had to trim the GIF to fit the narration and examples. </a:t>
            </a:r>
          </a:p>
          <a:p>
            <a:pPr marL="0" indent="0" eaLnBrk="1" hangingPunct="1">
              <a:buSzPts val="1100"/>
            </a:pPr>
            <a:r>
              <a:rPr lang="en-US" altLang="en-US" sz="4400">
                <a:latin typeface="Arial" panose="020B0604020202020204" pitchFamily="34" charset="0"/>
                <a:cs typeface="Arial" panose="020B0604020202020204" pitchFamily="34" charset="0"/>
              </a:rPr>
              <a:t>Then I had to take a screenshot of the GIF to place in to allow the block to not move when force is not applied. </a:t>
            </a:r>
          </a:p>
          <a:p>
            <a:pPr marL="0" indent="0" eaLnBrk="1" hangingPunct="1">
              <a:buSzPts val="1100"/>
            </a:pPr>
            <a:r>
              <a:rPr lang="en-US" altLang="en-US" sz="4400">
                <a:latin typeface="Arial" panose="020B0604020202020204" pitchFamily="34" charset="0"/>
                <a:cs typeface="Arial" panose="020B0604020202020204" pitchFamily="34" charset="0"/>
              </a:rPr>
              <a:t>Image Source: Canva</a:t>
            </a:r>
          </a:p>
          <a:p>
            <a:pPr marL="0" indent="0" eaLnBrk="1" hangingPunct="1">
              <a:buSzPts val="1100"/>
            </a:pPr>
            <a:r>
              <a:rPr lang="en-US" altLang="en-US" sz="4400">
                <a:latin typeface="Arial" panose="020B0604020202020204" pitchFamily="34" charset="0"/>
                <a:cs typeface="Arial" panose="020B0604020202020204" pitchFamily="34" charset="0"/>
              </a:rPr>
              <a:t>Sound Source: Pixabay Sound Effects</a:t>
            </a:r>
          </a:p>
          <a:p>
            <a:pPr marL="0" indent="0" eaLnBrk="1" hangingPunct="1">
              <a:buSzPts val="1100"/>
            </a:pPr>
            <a:endParaRPr lang="en-US" altLang="en-US" sz="4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SzPts val="1100"/>
            </a:pPr>
            <a:endParaRPr lang="en-US" altLang="en-US" sz="4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SzPts val="1100"/>
            </a:pPr>
            <a:r>
              <a:rPr lang="en-US" altLang="en-US" sz="4400">
                <a:latin typeface="Arial" panose="020B0604020202020204" pitchFamily="34" charset="0"/>
                <a:cs typeface="Arial" panose="020B0604020202020204" pitchFamily="34" charset="0"/>
              </a:rPr>
              <a:t>When the fist applies force to the block, by pushing it – the blocks motion can be described as moving forwards.</a:t>
            </a:r>
          </a:p>
          <a:p>
            <a:pPr marL="0" indent="0" eaLnBrk="1" hangingPunct="1">
              <a:buSzPts val="1100"/>
            </a:pPr>
            <a:r>
              <a:rPr lang="en-US" altLang="en-US" sz="4400">
                <a:latin typeface="Arial" panose="020B0604020202020204" pitchFamily="34" charset="0"/>
                <a:cs typeface="Arial" panose="020B0604020202020204" pitchFamily="34" charset="0"/>
              </a:rPr>
              <a:t>When the fist applies force to the block by pulling it – the block is changing position by moving backwards. </a:t>
            </a:r>
          </a:p>
          <a:p>
            <a:pPr marL="0" indent="0" eaLnBrk="1" hangingPunct="1">
              <a:buSzPts val="1100"/>
            </a:pPr>
            <a:r>
              <a:rPr lang="en-US" altLang="en-US" sz="4400">
                <a:latin typeface="Arial" panose="020B0604020202020204" pitchFamily="34" charset="0"/>
                <a:cs typeface="Arial" panose="020B0604020202020204" pitchFamily="34" charset="0"/>
              </a:rPr>
              <a:t>You can also see that when no force is applied, the block ahs no motion until a force is applied. </a:t>
            </a:r>
          </a:p>
          <a:p>
            <a:pPr marL="0" indent="0" eaLnBrk="1" hangingPunct="1">
              <a:buSzPts val="1100"/>
            </a:pPr>
            <a:endParaRPr lang="en-US" altLang="en-US" sz="4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SzPts val="1100"/>
            </a:pPr>
            <a:r>
              <a:rPr lang="en-US" altLang="en-US" sz="4400">
                <a:latin typeface="Arial" panose="020B0604020202020204" pitchFamily="34" charset="0"/>
                <a:cs typeface="Arial" panose="020B0604020202020204" pitchFamily="34" charset="0"/>
              </a:rPr>
              <a:t>3.67</a:t>
            </a:r>
          </a:p>
          <a:p>
            <a:pPr marL="0" indent="0" eaLnBrk="1" hangingPunct="1">
              <a:buSzPts val="1100"/>
            </a:pPr>
            <a:r>
              <a:rPr lang="en-US" altLang="en-US" sz="4400">
                <a:latin typeface="Arial" panose="020B0604020202020204" pitchFamily="34" charset="0"/>
                <a:cs typeface="Arial" panose="020B0604020202020204" pitchFamily="34" charset="0"/>
              </a:rPr>
              <a:t>6.21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Google Shape;86;g1e7f98b5de9_0_10:notes">
            <a:extLst>
              <a:ext uri="{FF2B5EF4-FFF2-40B4-BE49-F238E27FC236}">
                <a16:creationId xmlns:a16="http://schemas.microsoft.com/office/drawing/2014/main" id="{16C88E47-BD31-5FC0-B1B1-6A5108CFCDBB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3314" name="Google Shape;87;g1e7f98b5de9_0_10:notes">
            <a:extLst>
              <a:ext uri="{FF2B5EF4-FFF2-40B4-BE49-F238E27FC236}">
                <a16:creationId xmlns:a16="http://schemas.microsoft.com/office/drawing/2014/main" id="{2716F0BD-56B7-A3BE-18A7-D4E32266A25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r>
              <a:rPr lang="en-US" altLang="en-US" sz="1100">
                <a:latin typeface="Arial" panose="020B0604020202020204" pitchFamily="34" charset="0"/>
                <a:cs typeface="Arial" panose="020B0604020202020204" pitchFamily="34" charset="0"/>
              </a:rPr>
              <a:t>Image Source: Canva</a:t>
            </a:r>
          </a:p>
          <a:p>
            <a:pPr marL="0" indent="0" eaLnBrk="1" hangingPunct="1">
              <a:buSzPts val="1100"/>
            </a:pPr>
            <a:r>
              <a:rPr lang="en-US" altLang="en-US" sz="1100">
                <a:latin typeface="Arial" panose="020B0604020202020204" pitchFamily="34" charset="0"/>
                <a:cs typeface="Arial" panose="020B0604020202020204" pitchFamily="34" charset="0"/>
              </a:rPr>
              <a:t>Sound Source: Pixabay Sound Effects</a:t>
            </a:r>
          </a:p>
          <a:p>
            <a:pPr marL="0" indent="0" eaLnBrk="1" hangingPunct="1">
              <a:buSzPts val="1100"/>
            </a:pPr>
            <a:endParaRPr lang="en-US" alt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Google Shape;95;g1e7f98b5de9_0_15:notes">
            <a:extLst>
              <a:ext uri="{FF2B5EF4-FFF2-40B4-BE49-F238E27FC236}">
                <a16:creationId xmlns:a16="http://schemas.microsoft.com/office/drawing/2014/main" id="{B4D50DE2-3241-544F-F36C-7280193226E5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5362" name="Google Shape;96;g1e7f98b5de9_0_15:notes">
            <a:extLst>
              <a:ext uri="{FF2B5EF4-FFF2-40B4-BE49-F238E27FC236}">
                <a16:creationId xmlns:a16="http://schemas.microsoft.com/office/drawing/2014/main" id="{01D2935F-A83F-ECC3-94A6-CC5CC793248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r>
              <a:rPr lang="en-US" altLang="en-US" sz="1100">
                <a:latin typeface="Arial" panose="020B0604020202020204" pitchFamily="34" charset="0"/>
                <a:cs typeface="Arial" panose="020B0604020202020204" pitchFamily="34" charset="0"/>
              </a:rPr>
              <a:t>Image Source: Canva</a:t>
            </a:r>
          </a:p>
          <a:p>
            <a:pPr marL="0" indent="0" eaLnBrk="1" hangingPunct="1">
              <a:buSzPts val="1100"/>
            </a:pPr>
            <a:r>
              <a:rPr lang="en-US" altLang="en-US" sz="1100">
                <a:latin typeface="Arial" panose="020B0604020202020204" pitchFamily="34" charset="0"/>
                <a:cs typeface="Arial" panose="020B0604020202020204" pitchFamily="34" charset="0"/>
              </a:rPr>
              <a:t>Sound Source: Pixabay Sound Effects</a:t>
            </a:r>
          </a:p>
          <a:p>
            <a:pPr marL="0" indent="0" eaLnBrk="1" hangingPunct="1">
              <a:buSzPts val="1100"/>
            </a:pPr>
            <a:endParaRPr lang="en-US" alt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Google Shape;107;g1e82f123d1a_0_28:notes">
            <a:extLst>
              <a:ext uri="{FF2B5EF4-FFF2-40B4-BE49-F238E27FC236}">
                <a16:creationId xmlns:a16="http://schemas.microsoft.com/office/drawing/2014/main" id="{9D2AAF4A-B2EC-B766-4EF6-6A1C796845F8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08" name="Google Shape;108;g1e82f123d1a_0_28:notes">
            <a:extLst>
              <a:ext uri="{FF2B5EF4-FFF2-40B4-BE49-F238E27FC236}">
                <a16:creationId xmlns:a16="http://schemas.microsoft.com/office/drawing/2014/main" id="{91C3BE46-6575-8F6D-5555-74FD2F52B893}"/>
              </a:ext>
            </a:extLst>
          </p:cNvPr>
          <p:cNvSpPr txBox="1">
            <a:spLocks noGrp="1"/>
          </p:cNvSpPr>
          <p:nvPr>
            <p:ph type="body" idx="1"/>
          </p:nvPr>
        </p:nvSpPr>
        <p:spPr/>
        <p:txBody>
          <a:bodyPr spcFirstLastPara="1">
            <a:no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/>
            </a:pPr>
            <a:r>
              <a:rPr lang="en" sz="1200" dirty="0">
                <a:solidFill>
                  <a:srgbClr val="575757"/>
                </a:solidFill>
                <a:highlight>
                  <a:srgbClr val="FFFFFF"/>
                </a:highlight>
                <a:sym typeface="Arial"/>
              </a:rPr>
              <a:t>Images from Canva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/>
            </a:pPr>
            <a:r>
              <a:rPr lang="en" sz="1200" dirty="0">
                <a:solidFill>
                  <a:srgbClr val="575757"/>
                </a:solidFill>
                <a:highlight>
                  <a:srgbClr val="FFFFFF"/>
                </a:highlight>
                <a:sym typeface="Arial"/>
              </a:rPr>
              <a:t>“</a:t>
            </a:r>
            <a:r>
              <a:rPr lang="en" sz="1200" dirty="0" err="1">
                <a:solidFill>
                  <a:srgbClr val="575757"/>
                </a:solidFill>
                <a:highlight>
                  <a:srgbClr val="FFFFFF"/>
                </a:highlight>
                <a:sym typeface="Arial"/>
              </a:rPr>
              <a:t>DEmystified</a:t>
            </a:r>
            <a:r>
              <a:rPr lang="en" sz="1200" dirty="0">
                <a:solidFill>
                  <a:srgbClr val="575757"/>
                </a:solidFill>
                <a:highlight>
                  <a:srgbClr val="FFFFFF"/>
                </a:highlight>
                <a:sym typeface="Arial"/>
              </a:rPr>
              <a:t>: Force.” Discovery Education, Discovery Education, 2022,  https://</a:t>
            </a:r>
            <a:r>
              <a:rPr lang="en" sz="1200" dirty="0" err="1">
                <a:solidFill>
                  <a:srgbClr val="575757"/>
                </a:solidFill>
                <a:highlight>
                  <a:srgbClr val="FFFFFF"/>
                </a:highlight>
                <a:sym typeface="Arial"/>
              </a:rPr>
              <a:t>app.discoveryeducation.com</a:t>
            </a:r>
            <a:r>
              <a:rPr lang="en" sz="1200" dirty="0">
                <a:solidFill>
                  <a:srgbClr val="575757"/>
                </a:solidFill>
                <a:highlight>
                  <a:srgbClr val="FFFFFF"/>
                </a:highlight>
                <a:sym typeface="Arial"/>
              </a:rPr>
              <a:t>/learn/videos/36a98046-f143-4dc5-af52-7aa8e1b8fa19.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/>
            </a:pPr>
            <a:endParaRPr lang="en" sz="1200" dirty="0">
              <a:solidFill>
                <a:srgbClr val="575757"/>
              </a:solidFill>
              <a:highlight>
                <a:srgbClr val="FFFFFF"/>
              </a:highlight>
              <a:sym typeface="Arial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/>
            </a:pPr>
            <a:r>
              <a:rPr lang="en" sz="1200" dirty="0">
                <a:solidFill>
                  <a:srgbClr val="575757"/>
                </a:solidFill>
                <a:highlight>
                  <a:srgbClr val="FFFFFF"/>
                </a:highlight>
                <a:sym typeface="Arial"/>
              </a:rPr>
              <a:t>Have you ever wondered how a rocket can launch into space? </a:t>
            </a:r>
            <a:r>
              <a:rPr lang="en-US" sz="1200" dirty="0">
                <a:solidFill>
                  <a:srgbClr val="575757"/>
                </a:solidFill>
                <a:highlight>
                  <a:srgbClr val="FFFFFF"/>
                </a:highlight>
                <a:sym typeface="Arial"/>
              </a:rPr>
              <a:t>O</a:t>
            </a:r>
            <a:r>
              <a:rPr lang="en" sz="1200" dirty="0">
                <a:solidFill>
                  <a:srgbClr val="575757"/>
                </a:solidFill>
                <a:highlight>
                  <a:srgbClr val="FFFFFF"/>
                </a:highlight>
                <a:sym typeface="Arial"/>
              </a:rPr>
              <a:t>r a plane flies through the air? These motions require a force to get the moving. Let’s check out a video about force and its two forms – Push &amp; Pull! </a:t>
            </a:r>
            <a:endParaRPr sz="1100" dirty="0"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Google Shape;115;g1e82f123d1a_0_51:notes">
            <a:extLst>
              <a:ext uri="{FF2B5EF4-FFF2-40B4-BE49-F238E27FC236}">
                <a16:creationId xmlns:a16="http://schemas.microsoft.com/office/drawing/2014/main" id="{D197E290-BE76-E68C-5465-7D92ED918824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9458" name="Google Shape;116;g1e82f123d1a_0_51:notes">
            <a:extLst>
              <a:ext uri="{FF2B5EF4-FFF2-40B4-BE49-F238E27FC236}">
                <a16:creationId xmlns:a16="http://schemas.microsoft.com/office/drawing/2014/main" id="{DD12C86D-C09B-D6F1-07D9-3659CF42F4F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r>
              <a:rPr lang="en-US" altLang="en-US" sz="1100">
                <a:latin typeface="Arial" panose="020B0604020202020204" pitchFamily="34" charset="0"/>
                <a:cs typeface="Arial" panose="020B0604020202020204" pitchFamily="34" charset="0"/>
              </a:rPr>
              <a:t>Let’s review with a game! </a:t>
            </a:r>
          </a:p>
          <a:p>
            <a:pPr marL="0" indent="0" eaLnBrk="1" hangingPunct="1">
              <a:buSzPts val="1100"/>
            </a:pPr>
            <a:r>
              <a:rPr lang="en-US" altLang="en-US" sz="1100">
                <a:latin typeface="Arial" panose="020B0604020202020204" pitchFamily="34" charset="0"/>
                <a:cs typeface="Arial" panose="020B0604020202020204" pitchFamily="34" charset="0"/>
              </a:rPr>
              <a:t>Scan the QR code with your device, or click on the QR code to launch the quiz show! Good Luck! </a:t>
            </a:r>
          </a:p>
          <a:p>
            <a:pPr marL="0" indent="0" eaLnBrk="1" hangingPunct="1">
              <a:buSzPts val="1100"/>
            </a:pPr>
            <a:endParaRPr lang="en-US" altLang="en-US" sz="11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SzPts val="1100"/>
            </a:pPr>
            <a:r>
              <a:rPr lang="en-US" altLang="en-US" sz="1100">
                <a:latin typeface="Arial" panose="020B0604020202020204" pitchFamily="34" charset="0"/>
                <a:cs typeface="Arial" panose="020B0604020202020204" pitchFamily="34" charset="0"/>
              </a:rPr>
              <a:t>Sound Source: Pixabay Sound Effects</a:t>
            </a:r>
          </a:p>
          <a:p>
            <a:pPr marL="0" indent="0" eaLnBrk="1" hangingPunct="1">
              <a:buSzPts val="1100"/>
            </a:pPr>
            <a:endParaRPr lang="en-US" alt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Google Shape;125;g1e82f123d1a_0_60:notes">
            <a:extLst>
              <a:ext uri="{FF2B5EF4-FFF2-40B4-BE49-F238E27FC236}">
                <a16:creationId xmlns:a16="http://schemas.microsoft.com/office/drawing/2014/main" id="{500C6E7D-5D69-98D7-BD7B-814AF41023BD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1506" name="Google Shape;126;g1e82f123d1a_0_60:notes">
            <a:extLst>
              <a:ext uri="{FF2B5EF4-FFF2-40B4-BE49-F238E27FC236}">
                <a16:creationId xmlns:a16="http://schemas.microsoft.com/office/drawing/2014/main" id="{48769FD5-FC46-BF25-96CD-E1C81221CD4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r>
              <a:rPr lang="en-US" altLang="en-US" sz="1100">
                <a:latin typeface="Arial" panose="020B0604020202020204" pitchFamily="34" charset="0"/>
                <a:cs typeface="Arial" panose="020B0604020202020204" pitchFamily="34" charset="0"/>
              </a:rPr>
              <a:t>Image from Canva</a:t>
            </a:r>
          </a:p>
          <a:p>
            <a:pPr marL="0" indent="0" eaLnBrk="1" hangingPunct="1">
              <a:buSzPts val="1100"/>
            </a:pPr>
            <a:r>
              <a:rPr lang="en-US" altLang="en-US" sz="1100">
                <a:latin typeface="Arial" panose="020B0604020202020204" pitchFamily="34" charset="0"/>
                <a:cs typeface="Arial" panose="020B0604020202020204" pitchFamily="34" charset="0"/>
              </a:rPr>
              <a:t>Sound Source: Pixabay Sound Effects</a:t>
            </a:r>
          </a:p>
          <a:p>
            <a:pPr marL="0" indent="0" eaLnBrk="1" hangingPunct="1">
              <a:buSzPts val="1100"/>
            </a:pPr>
            <a:br>
              <a:rPr lang="en-US" altLang="en-US" sz="11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100">
                <a:latin typeface="Arial" panose="020B0604020202020204" pitchFamily="34" charset="0"/>
                <a:cs typeface="Arial" panose="020B0604020202020204" pitchFamily="34" charset="0"/>
              </a:rPr>
              <a:t>I hope you enjoyed learning about force and motion. Remember that you have videos and study guides available on the fifth grade virtual library site! May the force be with you!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anchor="b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" name="Google Shape;8;p1">
            <a:extLst>
              <a:ext uri="{FF2B5EF4-FFF2-40B4-BE49-F238E27FC236}">
                <a16:creationId xmlns:a16="http://schemas.microsoft.com/office/drawing/2014/main" id="{3DA6122D-06AF-40F3-E6AC-433050B0BE1E}"/>
              </a:ext>
            </a:extLst>
          </p:cNvPr>
          <p:cNvSpPr txBox="1">
            <a:spLocks noGrp="1" noChangeArrowheads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7F65E0-4B39-BC49-A17A-C18BE38E52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4645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anchor="b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" name="Google Shape;8;p1">
            <a:extLst>
              <a:ext uri="{FF2B5EF4-FFF2-40B4-BE49-F238E27FC236}">
                <a16:creationId xmlns:a16="http://schemas.microsoft.com/office/drawing/2014/main" id="{F3D1797C-45ED-8209-86A3-B9B051CB042C}"/>
              </a:ext>
            </a:extLst>
          </p:cNvPr>
          <p:cNvSpPr txBox="1">
            <a:spLocks noGrp="1" noChangeArrowheads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A19C7A-33E4-734D-8591-BFABC865EE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8325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;p1">
            <a:extLst>
              <a:ext uri="{FF2B5EF4-FFF2-40B4-BE49-F238E27FC236}">
                <a16:creationId xmlns:a16="http://schemas.microsoft.com/office/drawing/2014/main" id="{460FA87A-0FAB-F29D-F67D-2B1025A23893}"/>
              </a:ext>
            </a:extLst>
          </p:cNvPr>
          <p:cNvSpPr txBox="1">
            <a:spLocks noGrp="1" noChangeArrowheads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81A132-0235-DC49-B9F4-D412D2323A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7604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anchor="ctr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" name="Google Shape;8;p1">
            <a:extLst>
              <a:ext uri="{FF2B5EF4-FFF2-40B4-BE49-F238E27FC236}">
                <a16:creationId xmlns:a16="http://schemas.microsoft.com/office/drawing/2014/main" id="{9FB33865-20E0-4D36-512B-3D64E62E5BC3}"/>
              </a:ext>
            </a:extLst>
          </p:cNvPr>
          <p:cNvSpPr txBox="1">
            <a:spLocks noGrp="1" noChangeArrowheads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65C811-D5D6-714E-9DDA-4871865CCA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8808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" name="Google Shape;8;p1">
            <a:extLst>
              <a:ext uri="{FF2B5EF4-FFF2-40B4-BE49-F238E27FC236}">
                <a16:creationId xmlns:a16="http://schemas.microsoft.com/office/drawing/2014/main" id="{71793F50-7217-5529-45AF-D2913562B708}"/>
              </a:ext>
            </a:extLst>
          </p:cNvPr>
          <p:cNvSpPr txBox="1">
            <a:spLocks noGrp="1" noChangeArrowheads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F66FE1-A9A0-3A42-BF7C-EBC3803EB6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6034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" name="Google Shape;8;p1">
            <a:extLst>
              <a:ext uri="{FF2B5EF4-FFF2-40B4-BE49-F238E27FC236}">
                <a16:creationId xmlns:a16="http://schemas.microsoft.com/office/drawing/2014/main" id="{1A1AC276-F54E-DD30-7E1B-5870597F96B4}"/>
              </a:ext>
            </a:extLst>
          </p:cNvPr>
          <p:cNvSpPr txBox="1">
            <a:spLocks noGrp="1" noChangeArrowheads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44598E-1833-8745-9139-651E34399A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5287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" name="Google Shape;8;p1">
            <a:extLst>
              <a:ext uri="{FF2B5EF4-FFF2-40B4-BE49-F238E27FC236}">
                <a16:creationId xmlns:a16="http://schemas.microsoft.com/office/drawing/2014/main" id="{7DE82238-D172-25D8-5BB5-41C4927B7997}"/>
              </a:ext>
            </a:extLst>
          </p:cNvPr>
          <p:cNvSpPr txBox="1">
            <a:spLocks noGrp="1" noChangeArrowheads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B1A044-8D1E-FB49-A96D-04C2127430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8914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anchor="b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" name="Google Shape;8;p1">
            <a:extLst>
              <a:ext uri="{FF2B5EF4-FFF2-40B4-BE49-F238E27FC236}">
                <a16:creationId xmlns:a16="http://schemas.microsoft.com/office/drawing/2014/main" id="{85767079-BFC6-F94E-AFDA-C194064FF663}"/>
              </a:ext>
            </a:extLst>
          </p:cNvPr>
          <p:cNvSpPr txBox="1">
            <a:spLocks noGrp="1" noChangeArrowheads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BC7177-1153-6A42-AA33-10D63DB2DF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2522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anchor="ctr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" name="Google Shape;8;p1">
            <a:extLst>
              <a:ext uri="{FF2B5EF4-FFF2-40B4-BE49-F238E27FC236}">
                <a16:creationId xmlns:a16="http://schemas.microsoft.com/office/drawing/2014/main" id="{4B316DE0-F84E-39AC-613E-01A7FD9F2987}"/>
              </a:ext>
            </a:extLst>
          </p:cNvPr>
          <p:cNvSpPr txBox="1">
            <a:spLocks noGrp="1" noChangeArrowheads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937D57-1E3E-1E4B-BB29-86DEFBFE21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6873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6;p9">
            <a:extLst>
              <a:ext uri="{FF2B5EF4-FFF2-40B4-BE49-F238E27FC236}">
                <a16:creationId xmlns:a16="http://schemas.microsoft.com/office/drawing/2014/main" id="{4E1B250C-B431-B68E-915F-901EF57667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0"/>
            <a:ext cx="4572000" cy="51435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anchor="b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anchor="ctr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" name="Google Shape;40;p9">
            <a:extLst>
              <a:ext uri="{FF2B5EF4-FFF2-40B4-BE49-F238E27FC236}">
                <a16:creationId xmlns:a16="http://schemas.microsoft.com/office/drawing/2014/main" id="{EA8E1188-1A5A-BDA1-2AE2-126F4226F09D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D08FEC1-D846-9844-854E-850DDCF5B9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7922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anchor="ctr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2" name="Google Shape;8;p1">
            <a:extLst>
              <a:ext uri="{FF2B5EF4-FFF2-40B4-BE49-F238E27FC236}">
                <a16:creationId xmlns:a16="http://schemas.microsoft.com/office/drawing/2014/main" id="{AB0AEA8F-40E5-A2D3-E4B1-B61161928A84}"/>
              </a:ext>
            </a:extLst>
          </p:cNvPr>
          <p:cNvSpPr txBox="1">
            <a:spLocks noGrp="1" noChangeArrowheads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E3620B-8865-F14D-897B-576FB939AD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5945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6;p1">
            <a:extLst>
              <a:ext uri="{FF2B5EF4-FFF2-40B4-BE49-F238E27FC236}">
                <a16:creationId xmlns:a16="http://schemas.microsoft.com/office/drawing/2014/main" id="{A80DF776-711F-61C3-74B0-C5AC74E24245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311150" y="444500"/>
            <a:ext cx="8521700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Google Shape;7;p1">
            <a:extLst>
              <a:ext uri="{FF2B5EF4-FFF2-40B4-BE49-F238E27FC236}">
                <a16:creationId xmlns:a16="http://schemas.microsoft.com/office/drawing/2014/main" id="{1ADF59E9-C113-D423-8F83-6A7A824E379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311150" y="1152525"/>
            <a:ext cx="85217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8" name="Google Shape;8;p1">
            <a:extLst>
              <a:ext uri="{FF2B5EF4-FFF2-40B4-BE49-F238E27FC236}">
                <a16:creationId xmlns:a16="http://schemas.microsoft.com/office/drawing/2014/main" id="{83FD25BE-C45F-2073-BD4B-C10B9FE2F8C9}"/>
              </a:ext>
            </a:extLst>
          </p:cNvPr>
          <p:cNvSpPr txBox="1">
            <a:spLocks noGrp="1" noChangeArrowheads="1"/>
          </p:cNvSpPr>
          <p:nvPr>
            <p:ph type="sldNum" idx="12"/>
          </p:nvPr>
        </p:nvSpPr>
        <p:spPr bwMode="auto">
          <a:xfrm>
            <a:off x="8472488" y="4662488"/>
            <a:ext cx="549275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Font typeface="Arial" panose="020B0604020202020204" pitchFamily="34" charset="0"/>
              <a:buNone/>
              <a:defRPr sz="1000">
                <a:solidFill>
                  <a:srgbClr val="595959"/>
                </a:solidFill>
                <a:latin typeface="Century Gothic" panose="020B0502020202020204" pitchFamily="34" charset="0"/>
                <a:sym typeface="Century Gothic" panose="020B0502020202020204" pitchFamily="34" charset="0"/>
              </a:defRPr>
            </a:lvl1pPr>
          </a:lstStyle>
          <a:p>
            <a:fld id="{34BDB25F-9730-A541-BBA0-097C24B5C2D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1" r:id="rId8"/>
    <p:sldLayoutId id="2147483668" r:id="rId9"/>
    <p:sldLayoutId id="2147483669" r:id="rId10"/>
    <p:sldLayoutId id="214748367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4.png"/><Relationship Id="rId7" Type="http://schemas.openxmlformats.org/officeDocument/2006/relationships/slide" Target="slide6.xml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slide" Target="slide5.xml"/><Relationship Id="rId11" Type="http://schemas.openxmlformats.org/officeDocument/2006/relationships/image" Target="../media/image5.png"/><Relationship Id="rId5" Type="http://schemas.openxmlformats.org/officeDocument/2006/relationships/slide" Target="slide4.xml"/><Relationship Id="rId10" Type="http://schemas.openxmlformats.org/officeDocument/2006/relationships/slide" Target="slide2.xml"/><Relationship Id="rId4" Type="http://schemas.openxmlformats.org/officeDocument/2006/relationships/slide" Target="slide3.xml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gif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.png"/><Relationship Id="rId7" Type="http://schemas.openxmlformats.org/officeDocument/2006/relationships/slide" Target="slid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2.xml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" Target="slide2.xm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play/61167/822/661" TargetMode="Externa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slide" Target="slide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9.gif"/><Relationship Id="rId7" Type="http://schemas.openxmlformats.org/officeDocument/2006/relationships/slide" Target="slide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er596491@ucf.edu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rhartshorne.com/fall-2023/ERLackey/index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2">
            <a:extLst>
              <a:ext uri="{FF2B5EF4-FFF2-40B4-BE49-F238E27FC236}">
                <a16:creationId xmlns:a16="http://schemas.microsoft.com/office/drawing/2014/main" id="{F7B935D8-6C6C-B74C-51C1-458887B97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0"/>
            <a:ext cx="8836025" cy="497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Recording Sep 28, 2023 at 4:01:34 PM">
            <a:hlinkClick r:id="" action="ppaction://media"/>
            <a:extLst>
              <a:ext uri="{FF2B5EF4-FFF2-40B4-BE49-F238E27FC236}">
                <a16:creationId xmlns:a16="http://schemas.microsoft.com/office/drawing/2014/main" id="{F0D6095A-C086-27EF-E456-E55430873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85725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Google Shape;56;p13">
            <a:extLst>
              <a:ext uri="{FF2B5EF4-FFF2-40B4-BE49-F238E27FC236}">
                <a16:creationId xmlns:a16="http://schemas.microsoft.com/office/drawing/2014/main" id="{C99E8A9D-19B6-ABBD-1EE1-C546ACDA6A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573588"/>
            <a:ext cx="91440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914400" indent="-3175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371600" indent="-3175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828800" indent="-3175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286000" indent="-3175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743200" indent="-3175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3200400" indent="-3175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657600" indent="-3175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4114800" indent="-3175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FFFFFF"/>
              </a:buClr>
              <a:buSzPts val="2800"/>
              <a:buFont typeface="Century Gothic" panose="020B0502020202020204" pitchFamily="34" charset="0"/>
              <a:buNone/>
            </a:pPr>
            <a:r>
              <a:rPr lang="en-US" altLang="en-US" sz="2800">
                <a:solidFill>
                  <a:srgbClr val="FFFFFF"/>
                </a:solidFill>
                <a:latin typeface="Century Gothic" panose="020B0502020202020204" pitchFamily="34" charset="0"/>
                <a:sym typeface="Century Gothic" panose="020B0502020202020204" pitchFamily="34" charset="0"/>
              </a:rPr>
              <a:t>CLICK HERE TO BEGIN</a:t>
            </a:r>
          </a:p>
        </p:txBody>
      </p:sp>
      <p:pic>
        <p:nvPicPr>
          <p:cNvPr id="14" name="Audio Recording Sep 28, 2023 at 5:47:51 PM">
            <a:hlinkClick r:id="" action="ppaction://media"/>
            <a:extLst>
              <a:ext uri="{FF2B5EF4-FFF2-40B4-BE49-F238E27FC236}">
                <a16:creationId xmlns:a16="http://schemas.microsoft.com/office/drawing/2014/main" id="{644FABA7-ABDB-8361-56CF-BB8E70CEE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8475" y="2528888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Audio Recording Sep 28, 2023 at 5:48:31 PM">
            <a:hlinkClick r:id="" action="ppaction://media"/>
            <a:extLst>
              <a:ext uri="{FF2B5EF4-FFF2-40B4-BE49-F238E27FC236}">
                <a16:creationId xmlns:a16="http://schemas.microsoft.com/office/drawing/2014/main" id="{35FCDC1E-7968-7BE5-32F9-31000643A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4488" y="1341438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Google Shape;63;p14">
            <a:extLst>
              <a:ext uri="{FF2B5EF4-FFF2-40B4-BE49-F238E27FC236}">
                <a16:creationId xmlns:a16="http://schemas.microsoft.com/office/drawing/2014/main" id="{E8E4A820-3B99-6801-748E-42A435358D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2413" y="0"/>
            <a:ext cx="6496050" cy="5143500"/>
          </a:xfrm>
          <a:prstGeom prst="rect">
            <a:avLst/>
          </a:prstGeom>
          <a:solidFill>
            <a:srgbClr val="1238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latin typeface="Century Gothic" panose="020B0502020202020204" pitchFamily="34" charset="0"/>
              <a:sym typeface="Century Gothic" panose="020B0502020202020204" pitchFamily="34" charset="0"/>
            </a:endParaRPr>
          </a:p>
        </p:txBody>
      </p:sp>
      <p:pic>
        <p:nvPicPr>
          <p:cNvPr id="6146" name="Picture 10" descr="A hand holding a tennis ball. The hand will drop the tennis ball at the end of narration. ">
            <a:extLst>
              <a:ext uri="{FF2B5EF4-FFF2-40B4-BE49-F238E27FC236}">
                <a16:creationId xmlns:a16="http://schemas.microsoft.com/office/drawing/2014/main" id="{9CF5E6CA-5241-632A-8400-C037157D8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075" y="103188"/>
            <a:ext cx="5557838" cy="343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Google Shape;64;p14">
            <a:extLst>
              <a:ext uri="{FF2B5EF4-FFF2-40B4-BE49-F238E27FC236}">
                <a16:creationId xmlns:a16="http://schemas.microsoft.com/office/drawing/2014/main" id="{2D49A28A-1BB2-CFCB-C24D-96E3856742D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65113" y="1698625"/>
            <a:ext cx="4044950" cy="3216275"/>
          </a:xfrm>
        </p:spPr>
        <p:txBody>
          <a:bodyPr>
            <a:noAutofit/>
          </a:bodyPr>
          <a:lstStyle/>
          <a:p>
            <a:pPr eaLnBrk="1" fontAlgn="auto" hangingPunct="1">
              <a:lnSpc>
                <a:spcPct val="80000"/>
              </a:lnSpc>
              <a:buClr>
                <a:srgbClr val="FFFFFF"/>
              </a:buClr>
              <a:buSzPts val="935"/>
              <a:buFont typeface="Century Gothic"/>
              <a:buNone/>
              <a:defRPr/>
            </a:pPr>
            <a:r>
              <a:rPr lang="en" sz="2185" u="sng" dirty="0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4" action="ppaction://hlinksldjump"/>
              </a:rPr>
              <a:t>Force</a:t>
            </a:r>
            <a:endParaRPr sz="2185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eaLnBrk="1" fontAlgn="auto" hangingPunct="1">
              <a:lnSpc>
                <a:spcPct val="80000"/>
              </a:lnSpc>
              <a:buClr>
                <a:srgbClr val="FFFFFF"/>
              </a:buClr>
              <a:buSzPts val="935"/>
              <a:buFont typeface="Century Gothic"/>
              <a:buNone/>
              <a:defRPr/>
            </a:pPr>
            <a:endParaRPr sz="2185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eaLnBrk="1" fontAlgn="auto" hangingPunct="1">
              <a:lnSpc>
                <a:spcPct val="80000"/>
              </a:lnSpc>
              <a:buClr>
                <a:srgbClr val="FFFFFF"/>
              </a:buClr>
              <a:buSzPts val="935"/>
              <a:buFont typeface="Century Gothic"/>
              <a:buNone/>
              <a:defRPr/>
            </a:pPr>
            <a:r>
              <a:rPr lang="en" sz="2185" u="sng" dirty="0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5" action="ppaction://hlinksldjump"/>
              </a:rPr>
              <a:t>Motion</a:t>
            </a:r>
            <a:endParaRPr sz="2185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eaLnBrk="1" fontAlgn="auto" hangingPunct="1">
              <a:lnSpc>
                <a:spcPct val="80000"/>
              </a:lnSpc>
              <a:buClr>
                <a:srgbClr val="FFFFFF"/>
              </a:buClr>
              <a:buSzPts val="935"/>
              <a:buFont typeface="Century Gothic"/>
              <a:buNone/>
              <a:defRPr/>
            </a:pPr>
            <a:endParaRPr sz="2185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eaLnBrk="1" fontAlgn="auto" hangingPunct="1">
              <a:lnSpc>
                <a:spcPct val="80000"/>
              </a:lnSpc>
              <a:buClr>
                <a:srgbClr val="FFFFFF"/>
              </a:buClr>
              <a:buSzPts val="935"/>
              <a:buFont typeface="Century Gothic"/>
              <a:buNone/>
              <a:defRPr/>
            </a:pPr>
            <a:r>
              <a:rPr lang="en" sz="2185" u="sng" dirty="0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6" action="ppaction://hlinksldjump"/>
              </a:rPr>
              <a:t>Push</a:t>
            </a:r>
            <a:endParaRPr sz="2185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eaLnBrk="1" fontAlgn="auto" hangingPunct="1">
              <a:lnSpc>
                <a:spcPct val="80000"/>
              </a:lnSpc>
              <a:buClr>
                <a:srgbClr val="FFFFFF"/>
              </a:buClr>
              <a:buSzPts val="935"/>
              <a:buFont typeface="Century Gothic"/>
              <a:buNone/>
              <a:defRPr/>
            </a:pPr>
            <a:endParaRPr sz="2185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eaLnBrk="1" fontAlgn="auto" hangingPunct="1">
              <a:lnSpc>
                <a:spcPct val="80000"/>
              </a:lnSpc>
              <a:buClr>
                <a:srgbClr val="FFFFFF"/>
              </a:buClr>
              <a:buSzPts val="935"/>
              <a:buFont typeface="Century Gothic"/>
              <a:buNone/>
              <a:defRPr/>
            </a:pPr>
            <a:r>
              <a:rPr lang="en" sz="2185" u="sng" dirty="0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7" action="ppaction://hlinksldjump"/>
              </a:rPr>
              <a:t>Pull</a:t>
            </a:r>
            <a:endParaRPr sz="2185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eaLnBrk="1" fontAlgn="auto" hangingPunct="1">
              <a:lnSpc>
                <a:spcPct val="80000"/>
              </a:lnSpc>
              <a:buClr>
                <a:srgbClr val="FFFFFF"/>
              </a:buClr>
              <a:buSzPts val="935"/>
              <a:buFont typeface="Century Gothic"/>
              <a:buNone/>
              <a:defRPr/>
            </a:pPr>
            <a:endParaRPr sz="2185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eaLnBrk="1" fontAlgn="auto" hangingPunct="1">
              <a:lnSpc>
                <a:spcPct val="80000"/>
              </a:lnSpc>
              <a:buClr>
                <a:srgbClr val="FFFFFF"/>
              </a:buClr>
              <a:buSzPts val="935"/>
              <a:buFont typeface="Century Gothic"/>
              <a:buNone/>
              <a:defRPr/>
            </a:pPr>
            <a:r>
              <a:rPr lang="en" sz="2185" u="sng" dirty="0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8" action="ppaction://hlinksldjump"/>
              </a:rPr>
              <a:t>Video</a:t>
            </a:r>
            <a:endParaRPr sz="2185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eaLnBrk="1" fontAlgn="auto" hangingPunct="1">
              <a:lnSpc>
                <a:spcPct val="80000"/>
              </a:lnSpc>
              <a:buClr>
                <a:srgbClr val="FFFFFF"/>
              </a:buClr>
              <a:buSzPts val="935"/>
              <a:buFont typeface="Century Gothic"/>
              <a:buNone/>
              <a:defRPr/>
            </a:pPr>
            <a:endParaRPr sz="2185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eaLnBrk="1" fontAlgn="auto" hangingPunct="1">
              <a:lnSpc>
                <a:spcPct val="80000"/>
              </a:lnSpc>
              <a:buClr>
                <a:srgbClr val="FFFFFF"/>
              </a:buClr>
              <a:buSzPts val="935"/>
              <a:buFont typeface="Century Gothic"/>
              <a:buNone/>
              <a:defRPr/>
            </a:pPr>
            <a:r>
              <a:rPr lang="en" sz="2185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2185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eaLnBrk="1" fontAlgn="auto" hangingPunct="1">
              <a:lnSpc>
                <a:spcPct val="80000"/>
              </a:lnSpc>
              <a:buClr>
                <a:srgbClr val="FFFFFF"/>
              </a:buClr>
              <a:buSzPts val="935"/>
              <a:buFont typeface="Century Gothic"/>
              <a:buNone/>
              <a:defRPr/>
            </a:pPr>
            <a:endParaRPr sz="2185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eaLnBrk="1" fontAlgn="auto" hangingPunct="1">
              <a:lnSpc>
                <a:spcPct val="80000"/>
              </a:lnSpc>
              <a:buClr>
                <a:srgbClr val="FFFFFF"/>
              </a:buClr>
              <a:buSzPts val="935"/>
              <a:buFont typeface="Century Gothic"/>
              <a:buNone/>
              <a:defRPr/>
            </a:pPr>
            <a:endParaRPr sz="2185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5" name="Google Shape;65;p14">
            <a:extLst>
              <a:ext uri="{FF2B5EF4-FFF2-40B4-BE49-F238E27FC236}">
                <a16:creationId xmlns:a16="http://schemas.microsoft.com/office/drawing/2014/main" id="{5D348BA2-BF4C-8DA0-F9EB-CEA9C2C1F468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265113" y="77788"/>
            <a:ext cx="4044950" cy="1482725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Century Gothic" panose="020B0502020202020204" pitchFamily="34" charset="0"/>
              <a:buNone/>
            </a:pPr>
            <a:r>
              <a:rPr lang="en-US" altLang="en-US">
                <a:solidFill>
                  <a:srgbClr val="FFFFFF"/>
                </a:solidFill>
                <a:latin typeface="Bowlby One" pitchFamily="2" charset="0"/>
                <a:cs typeface="Arial" panose="020B0604020202020204" pitchFamily="34" charset="0"/>
                <a:sym typeface="Bowlby One" pitchFamily="2" charset="0"/>
              </a:rPr>
              <a:t>Table of Contents</a:t>
            </a:r>
          </a:p>
        </p:txBody>
      </p:sp>
      <p:pic>
        <p:nvPicPr>
          <p:cNvPr id="3" name="tennis-ball-hit-151257">
            <a:hlinkClick r:id="" action="ppaction://media"/>
            <a:extLst>
              <a:ext uri="{FF2B5EF4-FFF2-40B4-BE49-F238E27FC236}">
                <a16:creationId xmlns:a16="http://schemas.microsoft.com/office/drawing/2014/main" id="{31F1D8C1-48A3-9BAF-0AF6-A1ABAEC14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4225" y="216535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Recording Sep 28, 2023 at 4:09:12 PM">
            <a:hlinkClick r:id="" action="ppaction://media"/>
            <a:extLst>
              <a:ext uri="{FF2B5EF4-FFF2-40B4-BE49-F238E27FC236}">
                <a16:creationId xmlns:a16="http://schemas.microsoft.com/office/drawing/2014/main" id="{C95D0C0B-31F6-B9B4-10DA-7BB1BD309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738" y="-841375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Recording Sep 28, 2023 at 4:09:26 PM">
            <a:hlinkClick r:id="" action="ppaction://media"/>
            <a:extLst>
              <a:ext uri="{FF2B5EF4-FFF2-40B4-BE49-F238E27FC236}">
                <a16:creationId xmlns:a16="http://schemas.microsoft.com/office/drawing/2014/main" id="{A3C85FC2-AF1D-D440-5C36-AB094C138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2786063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Google Shape;58;p13">
            <a:extLst>
              <a:ext uri="{FF2B5EF4-FFF2-40B4-BE49-F238E27FC236}">
                <a16:creationId xmlns:a16="http://schemas.microsoft.com/office/drawing/2014/main" id="{61714A10-3850-C22C-AA4F-1322974BDB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7163" y="-158750"/>
            <a:ext cx="9729788" cy="536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latin typeface="Century Gothic" panose="020B0502020202020204" pitchFamily="34" charset="0"/>
              <a:sym typeface="Century Gothic" panose="020B0502020202020204" pitchFamily="34" charset="0"/>
            </a:endParaRPr>
          </a:p>
        </p:txBody>
      </p:sp>
      <p:pic>
        <p:nvPicPr>
          <p:cNvPr id="7" name="Google Shape;98;p18">
            <a:hlinkClick r:id="rId10" action="ppaction://hlinksldjump"/>
            <a:extLst>
              <a:ext uri="{FF2B5EF4-FFF2-40B4-BE49-F238E27FC236}">
                <a16:creationId xmlns:a16="http://schemas.microsoft.com/office/drawing/2014/main" id="{D7D5C509-7896-DC92-44B2-7070149E8CB4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4416425"/>
            <a:ext cx="596900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 hand holding a tennis ball. The hand will drop the tennis ball at the end of narration. ">
            <a:extLst>
              <a:ext uri="{FF2B5EF4-FFF2-40B4-BE49-F238E27FC236}">
                <a16:creationId xmlns:a16="http://schemas.microsoft.com/office/drawing/2014/main" id="{B7475929-D629-B7BD-5B12-D94E75A91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8" y="498475"/>
            <a:ext cx="2770187" cy="233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build="p"/>
      <p:bldP spid="6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>
            <a:extLst>
              <a:ext uri="{FF2B5EF4-FFF2-40B4-BE49-F238E27FC236}">
                <a16:creationId xmlns:a16="http://schemas.microsoft.com/office/drawing/2014/main" id="{1919AD75-6A54-A9EC-DA85-BA9F8E9C755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150" y="444500"/>
            <a:ext cx="8521700" cy="573088"/>
          </a:xfrm>
        </p:spPr>
        <p:txBody>
          <a:bodyPr>
            <a:normAutofit fontScale="90000"/>
          </a:bodyPr>
          <a:lstStyle/>
          <a:p>
            <a:pPr eaLnBrk="1" fontAlgn="auto" hangingPunct="1">
              <a:buClr>
                <a:srgbClr val="FFFFFF"/>
              </a:buClr>
              <a:buFont typeface="Century Gothic"/>
              <a:buNone/>
              <a:defRPr/>
            </a:pPr>
            <a:r>
              <a:rPr lang="en" sz="4400">
                <a:solidFill>
                  <a:srgbClr val="FFFFFF"/>
                </a:solidFill>
                <a:latin typeface="Bowlby One"/>
                <a:ea typeface="Bowlby One"/>
                <a:cs typeface="Bowlby One"/>
                <a:sym typeface="Bowlby One"/>
              </a:rPr>
              <a:t>Force</a:t>
            </a:r>
            <a:endParaRPr sz="2800">
              <a:solidFill>
                <a:srgbClr val="FFFFFF"/>
              </a:solidFill>
              <a:latin typeface="Bowlby One"/>
              <a:ea typeface="Bowlby One"/>
              <a:cs typeface="Bowlby One"/>
              <a:sym typeface="Bowlby One"/>
            </a:endParaRPr>
          </a:p>
        </p:txBody>
      </p:sp>
      <p:sp>
        <p:nvSpPr>
          <p:cNvPr id="74" name="Google Shape;74;p1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43D5C26-EF19-0EFD-2CFD-492D9B3346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5263" y="4064000"/>
            <a:ext cx="1133475" cy="908050"/>
          </a:xfrm>
          <a:prstGeom prst="rightArrow">
            <a:avLst>
              <a:gd name="adj1" fmla="val 50000"/>
              <a:gd name="adj2" fmla="val 49924"/>
            </a:avLst>
          </a:prstGeom>
          <a:solidFill>
            <a:srgbClr val="FFFFFF"/>
          </a:solidFill>
          <a:ln w="9525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100" b="1">
                <a:latin typeface="Century Gothic" panose="020B0502020202020204" pitchFamily="34" charset="0"/>
                <a:sym typeface="Century Gothic" panose="020B0502020202020204" pitchFamily="34" charset="0"/>
              </a:rPr>
              <a:t>apply force here</a:t>
            </a:r>
          </a:p>
        </p:txBody>
      </p:sp>
      <p:pic>
        <p:nvPicPr>
          <p:cNvPr id="8195" name="Google Shape;75;p15">
            <a:hlinkClick r:id="rId3" action="ppaction://hlinksldjump"/>
            <a:extLst>
              <a:ext uri="{FF2B5EF4-FFF2-40B4-BE49-F238E27FC236}">
                <a16:creationId xmlns:a16="http://schemas.microsoft.com/office/drawing/2014/main" id="{6B5A02EF-C1BF-8B7B-F93A-50BEB937F0D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4575175"/>
            <a:ext cx="46990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Google Shape;73;p15">
            <a:extLst>
              <a:ext uri="{FF2B5EF4-FFF2-40B4-BE49-F238E27FC236}">
                <a16:creationId xmlns:a16="http://schemas.microsoft.com/office/drawing/2014/main" id="{B9AB5ECA-C770-2F90-5597-BF1BFE4430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225" y="2959100"/>
            <a:ext cx="3092450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914400" indent="-3175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371600" indent="-3175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828800" indent="-3175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286000" indent="-3175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743200" indent="-3175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3200400" indent="-3175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657600" indent="-3175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4114800" indent="-3175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FFFFFF"/>
              </a:buClr>
              <a:buSzPts val="1800"/>
              <a:buFont typeface="Century Gothic" panose="020B0502020202020204" pitchFamily="34" charset="0"/>
              <a:buNone/>
            </a:pPr>
            <a:r>
              <a:rPr lang="en-US" altLang="en-US" sz="1800">
                <a:solidFill>
                  <a:srgbClr val="FFFFFF"/>
                </a:solidFill>
                <a:latin typeface="Century Gothic" panose="020B0502020202020204" pitchFamily="34" charset="0"/>
                <a:sym typeface="Century Gothic" panose="020B0502020202020204" pitchFamily="34" charset="0"/>
              </a:rPr>
              <a:t>Forces can change the speed or direction of an object.</a:t>
            </a:r>
          </a:p>
        </p:txBody>
      </p:sp>
      <p:pic>
        <p:nvPicPr>
          <p:cNvPr id="5" name="Audio Recording Sep 28, 2023 at 2:51:11 PM">
            <a:hlinkClick r:id="" action="ppaction://media"/>
            <a:extLst>
              <a:ext uri="{FF2B5EF4-FFF2-40B4-BE49-F238E27FC236}">
                <a16:creationId xmlns:a16="http://schemas.microsoft.com/office/drawing/2014/main" id="{CBC342DF-C7E4-FEB4-96A9-ED8F7D949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0" y="0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Recording Sep 28, 2023 at 2:51:11 PM">
            <a:hlinkClick r:id="" action="ppaction://media"/>
            <a:extLst>
              <a:ext uri="{FF2B5EF4-FFF2-40B4-BE49-F238E27FC236}">
                <a16:creationId xmlns:a16="http://schemas.microsoft.com/office/drawing/2014/main" id="{3E2B841B-50A3-BB89-DABE-FB013C4FE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038" y="0"/>
            <a:ext cx="48895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C77C16-6BCD-A2F6-FC07-6B1519840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2" t="11736" r="10127" b="14436"/>
          <a:stretch>
            <a:fillRect/>
          </a:stretch>
        </p:blipFill>
        <p:spPr bwMode="auto">
          <a:xfrm>
            <a:off x="3271838" y="931863"/>
            <a:ext cx="5764212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Google Shape;73;p15">
            <a:extLst>
              <a:ext uri="{FF2B5EF4-FFF2-40B4-BE49-F238E27FC236}">
                <a16:creationId xmlns:a16="http://schemas.microsoft.com/office/drawing/2014/main" id="{DEBA89BC-B613-D1B7-6D0B-D2291211A51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403225" y="1462088"/>
            <a:ext cx="3092450" cy="1731962"/>
          </a:xfrm>
        </p:spPr>
        <p:txBody>
          <a:bodyPr/>
          <a:lstStyle/>
          <a:p>
            <a:pPr marL="0" indent="0" eaLnBrk="1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1100"/>
              <a:buFont typeface="Arial" panose="020B0604020202020204" pitchFamily="34" charset="0"/>
              <a:buNone/>
            </a:pPr>
            <a:r>
              <a:rPr lang="en-US" altLang="en-US" sz="1800">
                <a:solidFill>
                  <a:srgbClr val="FFFFFF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Century Gothic" panose="020B0502020202020204" pitchFamily="34" charset="0"/>
              </a:rPr>
              <a:t>A force is a push or pull in a certain direction that causes an object to move or stop moving.</a:t>
            </a:r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4" grpId="0"/>
      <p:bldP spid="7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force applied" descr="A cartoon of a fist pushing and pulling a red string and box moving. ">
            <a:hlinkClick r:id="" action="ppaction://media"/>
            <a:extLst>
              <a:ext uri="{FF2B5EF4-FFF2-40B4-BE49-F238E27FC236}">
                <a16:creationId xmlns:a16="http://schemas.microsoft.com/office/drawing/2014/main" id="{B73C82EC-10E0-4BFF-079E-8AC4FE79B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538" y="731838"/>
            <a:ext cx="5681662" cy="335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ull" descr="A cartoon of a fist pulling a red string and box moving. ">
            <a:hlinkClick r:id="" action="ppaction://media"/>
            <a:extLst>
              <a:ext uri="{FF2B5EF4-FFF2-40B4-BE49-F238E27FC236}">
                <a16:creationId xmlns:a16="http://schemas.microsoft.com/office/drawing/2014/main" id="{CB034A48-EA2C-4110-6667-DDA2862CF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0" y="727075"/>
            <a:ext cx="56769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ush" descr="A cartoon of a fist pushing a red string and box moving. ">
            <a:hlinkClick r:id="" action="ppaction://media"/>
            <a:extLst>
              <a:ext uri="{FF2B5EF4-FFF2-40B4-BE49-F238E27FC236}">
                <a16:creationId xmlns:a16="http://schemas.microsoft.com/office/drawing/2014/main" id="{7A88B558-0A22-BFFB-2394-6374EEEF8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013" y="714375"/>
            <a:ext cx="5678487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 descr="A cartoon of a fist pulling a red string&#10;">
            <a:extLst>
              <a:ext uri="{FF2B5EF4-FFF2-40B4-BE49-F238E27FC236}">
                <a16:creationId xmlns:a16="http://schemas.microsoft.com/office/drawing/2014/main" id="{6298D88F-84B7-3EED-B742-1378D4CDD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013" y="720725"/>
            <a:ext cx="5716587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" name="Google Shape;81;p16">
            <a:extLst>
              <a:ext uri="{FF2B5EF4-FFF2-40B4-BE49-F238E27FC236}">
                <a16:creationId xmlns:a16="http://schemas.microsoft.com/office/drawing/2014/main" id="{ACD18816-03DD-5DA4-D75C-E38A9FF12D5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411163" y="1419225"/>
            <a:ext cx="2784475" cy="2112963"/>
          </a:xfrm>
        </p:spPr>
        <p:txBody>
          <a:bodyPr/>
          <a:lstStyle/>
          <a:p>
            <a:pPr marL="0" indent="0" eaLnBrk="1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Century Gothic" panose="020B0502020202020204" pitchFamily="34" charset="0"/>
              <a:buNone/>
            </a:pPr>
            <a:r>
              <a:rPr lang="en-US" altLang="en-US" sz="1800">
                <a:solidFill>
                  <a:srgbClr val="FFFFFF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Century Gothic" panose="020B0502020202020204" pitchFamily="34" charset="0"/>
              </a:rPr>
              <a:t>When a force is applied, an object can change its position.</a:t>
            </a:r>
          </a:p>
        </p:txBody>
      </p:sp>
      <p:sp>
        <p:nvSpPr>
          <p:cNvPr id="24" name="Google Shape;81;p16">
            <a:extLst>
              <a:ext uri="{FF2B5EF4-FFF2-40B4-BE49-F238E27FC236}">
                <a16:creationId xmlns:a16="http://schemas.microsoft.com/office/drawing/2014/main" id="{B2CC2076-CC6C-C470-9B6A-5C400DA27B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113" y="2674938"/>
            <a:ext cx="2784475" cy="211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914400" indent="-3175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371600" indent="-3175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828800" indent="-3175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286000" indent="-3175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743200" indent="-3175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3200400" indent="-3175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657600" indent="-3175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4114800" indent="-3175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15000"/>
              </a:lnSpc>
              <a:buClr>
                <a:srgbClr val="FFFFFF"/>
              </a:buClr>
              <a:buSzPts val="1800"/>
              <a:buFont typeface="Century Gothic" panose="020B0502020202020204" pitchFamily="34" charset="0"/>
              <a:buNone/>
            </a:pPr>
            <a:r>
              <a:rPr lang="en-US" altLang="en-US" sz="1800">
                <a:solidFill>
                  <a:srgbClr val="FFFFFF"/>
                </a:solidFill>
                <a:latin typeface="Century Gothic" panose="020B0502020202020204" pitchFamily="34" charset="0"/>
                <a:sym typeface="Century Gothic" panose="020B0502020202020204" pitchFamily="34" charset="0"/>
              </a:rPr>
              <a:t>The object will also change its speed and direction. This is called motion.  </a:t>
            </a:r>
          </a:p>
        </p:txBody>
      </p:sp>
      <p:sp>
        <p:nvSpPr>
          <p:cNvPr id="80" name="Google Shape;80;p16">
            <a:extLst>
              <a:ext uri="{FF2B5EF4-FFF2-40B4-BE49-F238E27FC236}">
                <a16:creationId xmlns:a16="http://schemas.microsoft.com/office/drawing/2014/main" id="{8C0040FE-7DB8-F458-D696-E874CF7DEAC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150" y="444500"/>
            <a:ext cx="8521700" cy="573088"/>
          </a:xfrm>
        </p:spPr>
        <p:txBody>
          <a:bodyPr>
            <a:normAutofit fontScale="90000"/>
          </a:bodyPr>
          <a:lstStyle/>
          <a:p>
            <a:pPr eaLnBrk="1" fontAlgn="auto" hangingPunct="1">
              <a:buClr>
                <a:srgbClr val="FFFFFF"/>
              </a:buClr>
              <a:buFont typeface="Century Gothic"/>
              <a:buNone/>
              <a:defRPr/>
            </a:pPr>
            <a:r>
              <a:rPr lang="en" sz="4400" dirty="0">
                <a:solidFill>
                  <a:srgbClr val="FFFFFF"/>
                </a:solidFill>
                <a:latin typeface="Bowlby One"/>
                <a:ea typeface="Bowlby One"/>
                <a:cs typeface="Bowlby One"/>
                <a:sym typeface="Bowlby One"/>
              </a:rPr>
              <a:t>Motion</a:t>
            </a:r>
            <a:endParaRPr sz="2800" dirty="0">
              <a:solidFill>
                <a:srgbClr val="FFFFFF"/>
              </a:solidFill>
              <a:latin typeface="Bowlby One"/>
              <a:ea typeface="Bowlby One"/>
              <a:cs typeface="Bowlby One"/>
              <a:sym typeface="Bowlby One"/>
            </a:endParaRPr>
          </a:p>
        </p:txBody>
      </p:sp>
      <p:pic>
        <p:nvPicPr>
          <p:cNvPr id="10248" name="Google Shape;84;p16">
            <a:hlinkClick r:id="rId7" action="ppaction://hlinksldjump"/>
            <a:extLst>
              <a:ext uri="{FF2B5EF4-FFF2-40B4-BE49-F238E27FC236}">
                <a16:creationId xmlns:a16="http://schemas.microsoft.com/office/drawing/2014/main" id="{BAA7DFFE-CB73-F5CD-BB1B-FD2E7BD36007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4454525"/>
            <a:ext cx="595313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Motion 1">
            <a:hlinkClick r:id="" action="ppaction://media"/>
            <a:extLst>
              <a:ext uri="{FF2B5EF4-FFF2-40B4-BE49-F238E27FC236}">
                <a16:creationId xmlns:a16="http://schemas.microsoft.com/office/drawing/2014/main" id="{B61D246B-1AC5-D260-5260-93A82CDB6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-98425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Motion - Push">
            <a:hlinkClick r:id="" action="ppaction://media"/>
            <a:extLst>
              <a:ext uri="{FF2B5EF4-FFF2-40B4-BE49-F238E27FC236}">
                <a16:creationId xmlns:a16="http://schemas.microsoft.com/office/drawing/2014/main" id="{F419E675-B6E2-DC23-A9D1-6BB790F16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863" y="714375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Motion - Pull">
            <a:hlinkClick r:id="" action="ppaction://media"/>
            <a:extLst>
              <a:ext uri="{FF2B5EF4-FFF2-40B4-BE49-F238E27FC236}">
                <a16:creationId xmlns:a16="http://schemas.microsoft.com/office/drawing/2014/main" id="{A2E59A60-24A7-7C26-2CEE-02F909E18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3688" y="1633538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Motion - None">
            <a:hlinkClick r:id="" action="ppaction://media"/>
            <a:extLst>
              <a:ext uri="{FF2B5EF4-FFF2-40B4-BE49-F238E27FC236}">
                <a16:creationId xmlns:a16="http://schemas.microsoft.com/office/drawing/2014/main" id="{089DADCE-5493-5474-6A50-203531D09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0513" y="2719388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Google Shape;74;p1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B55EB77-D4F7-2C5E-671B-183801EC57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5263" y="4064000"/>
            <a:ext cx="1133475" cy="908050"/>
          </a:xfrm>
          <a:prstGeom prst="rightArrow">
            <a:avLst>
              <a:gd name="adj1" fmla="val 50000"/>
              <a:gd name="adj2" fmla="val 49924"/>
            </a:avLst>
          </a:prstGeom>
          <a:solidFill>
            <a:srgbClr val="FFFFFF"/>
          </a:solidFill>
          <a:ln w="9525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100" b="1">
                <a:latin typeface="Century Gothic" panose="020B0502020202020204" pitchFamily="34" charset="0"/>
                <a:sym typeface="Century Gothic" panose="020B0502020202020204" pitchFamily="34" charset="0"/>
              </a:rPr>
              <a:t>apply force here</a:t>
            </a:r>
          </a:p>
        </p:txBody>
      </p:sp>
      <p:pic>
        <p:nvPicPr>
          <p:cNvPr id="2" name="cinderblock">
            <a:hlinkClick r:id="" action="ppaction://media"/>
            <a:extLst>
              <a:ext uri="{FF2B5EF4-FFF2-40B4-BE49-F238E27FC236}">
                <a16:creationId xmlns:a16="http://schemas.microsoft.com/office/drawing/2014/main" id="{B5D7FBA2-4018-EBF4-F2E6-BAC8E2AFC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8" y="-1554163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build="p"/>
      <p:bldP spid="24" grpId="0"/>
      <p:bldP spid="4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>
            <a:extLst>
              <a:ext uri="{FF2B5EF4-FFF2-40B4-BE49-F238E27FC236}">
                <a16:creationId xmlns:a16="http://schemas.microsoft.com/office/drawing/2014/main" id="{67153166-2E98-814D-9AED-9EDEFAC8B1E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09575" y="412750"/>
            <a:ext cx="8520113" cy="571500"/>
          </a:xfrm>
        </p:spPr>
        <p:txBody>
          <a:bodyPr spcFirstLastPara="1">
            <a:normAutofit fontScale="9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/>
            </a:pPr>
            <a:r>
              <a:rPr lang="en" sz="4400">
                <a:solidFill>
                  <a:srgbClr val="FFFFFF"/>
                </a:solidFill>
                <a:latin typeface="Bowlby One"/>
                <a:ea typeface="Bowlby One"/>
                <a:cs typeface="Bowlby One"/>
                <a:sym typeface="Bowlby One"/>
              </a:rPr>
              <a:t>Push</a:t>
            </a:r>
            <a:endParaRPr sz="2800">
              <a:solidFill>
                <a:srgbClr val="FFFFFF"/>
              </a:solidFill>
              <a:latin typeface="Bowlby One"/>
              <a:ea typeface="Bowlby One"/>
              <a:cs typeface="Bowlby One"/>
              <a:sym typeface="Bowlby One"/>
            </a:endParaRPr>
          </a:p>
        </p:txBody>
      </p:sp>
      <p:sp>
        <p:nvSpPr>
          <p:cNvPr id="90" name="Google Shape;90;p17">
            <a:extLst>
              <a:ext uri="{FF2B5EF4-FFF2-40B4-BE49-F238E27FC236}">
                <a16:creationId xmlns:a16="http://schemas.microsoft.com/office/drawing/2014/main" id="{A945A6AF-4442-5B68-80AF-0B369667896E}"/>
              </a:ext>
            </a:extLst>
          </p:cNvPr>
          <p:cNvSpPr txBox="1">
            <a:spLocks noGrp="1" noChangeArrowheads="1"/>
          </p:cNvSpPr>
          <p:nvPr>
            <p:ph type="body" idx="4294967295"/>
          </p:nvPr>
        </p:nvSpPr>
        <p:spPr>
          <a:xfrm>
            <a:off x="409575" y="1254125"/>
            <a:ext cx="3092450" cy="1533525"/>
          </a:xfrm>
        </p:spPr>
        <p:txBody>
          <a:bodyPr/>
          <a:lstStyle/>
          <a:p>
            <a:pPr eaLnBrk="1" hangingPunct="1">
              <a:lnSpc>
                <a:spcPct val="115000"/>
              </a:lnSpc>
              <a:buClr>
                <a:srgbClr val="FFFFFF"/>
              </a:buClr>
              <a:buSzPts val="1800"/>
              <a:buFont typeface="Century Gothic" panose="020B0502020202020204" pitchFamily="34" charset="0"/>
              <a:buNone/>
            </a:pPr>
            <a:r>
              <a:rPr lang="en-US" altLang="en-US" sz="1800">
                <a:solidFill>
                  <a:srgbClr val="FFFFFF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Century Gothic" panose="020B0502020202020204" pitchFamily="34" charset="0"/>
              </a:rPr>
              <a:t>Pushing is a force that is exerted to move something away from you. </a:t>
            </a:r>
          </a:p>
        </p:txBody>
      </p:sp>
      <p:pic>
        <p:nvPicPr>
          <p:cNvPr id="91" name="Google Shape;91;p17" descr="A person pushing a cart with bricks and a person pushing a cart with bricks&#10;">
            <a:extLst>
              <a:ext uri="{FF2B5EF4-FFF2-40B4-BE49-F238E27FC236}">
                <a16:creationId xmlns:a16="http://schemas.microsoft.com/office/drawing/2014/main" id="{975DACA5-88C2-39D9-8119-575B285CBB97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736"/>
          <a:stretch>
            <a:fillRect/>
          </a:stretch>
        </p:blipFill>
        <p:spPr bwMode="auto">
          <a:xfrm>
            <a:off x="-4378325" y="214313"/>
            <a:ext cx="4724400" cy="481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Google Shape;93;p17">
            <a:hlinkClick r:id="rId4" action="ppaction://hlinksldjump"/>
            <a:extLst>
              <a:ext uri="{FF2B5EF4-FFF2-40B4-BE49-F238E27FC236}">
                <a16:creationId xmlns:a16="http://schemas.microsoft.com/office/drawing/2014/main" id="{29722C3E-6DAC-1434-21F4-E4788EFC5AA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4454525"/>
            <a:ext cx="595313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truggle-46280">
            <a:hlinkClick r:id="" action="ppaction://media"/>
            <a:extLst>
              <a:ext uri="{FF2B5EF4-FFF2-40B4-BE49-F238E27FC236}">
                <a16:creationId xmlns:a16="http://schemas.microsoft.com/office/drawing/2014/main" id="{7211EF04-6B42-95C3-8EF2-148DDD105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-628650"/>
            <a:ext cx="5969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Google Shape;90;p17">
            <a:extLst>
              <a:ext uri="{FF2B5EF4-FFF2-40B4-BE49-F238E27FC236}">
                <a16:creationId xmlns:a16="http://schemas.microsoft.com/office/drawing/2014/main" id="{27F45894-F673-14B5-FCD2-1196144ECE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575" y="2584450"/>
            <a:ext cx="3092450" cy="170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914400" indent="-3175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371600" indent="-3175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828800" indent="-3175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286000" indent="-3175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743200" indent="-3175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3200400" indent="-3175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657600" indent="-3175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4114800" indent="-3175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FFFFFF"/>
              </a:buClr>
              <a:buSzPts val="1800"/>
              <a:buFont typeface="Century Gothic" panose="020B0502020202020204" pitchFamily="34" charset="0"/>
              <a:buNone/>
            </a:pPr>
            <a:r>
              <a:rPr lang="en-US" altLang="en-US" sz="1800">
                <a:solidFill>
                  <a:srgbClr val="FFFFFF"/>
                </a:solidFill>
                <a:latin typeface="Century Gothic" panose="020B0502020202020204" pitchFamily="34" charset="0"/>
                <a:sym typeface="Century Gothic" panose="020B0502020202020204" pitchFamily="34" charset="0"/>
              </a:rPr>
              <a:t>This man is exerting a strong, or large, force to push the wagon of bricks because the wagon is heavy. </a:t>
            </a:r>
          </a:p>
        </p:txBody>
      </p:sp>
      <p:pic>
        <p:nvPicPr>
          <p:cNvPr id="4" name="Audio Recording Sep 28, 2023 at 3:19:46 PM">
            <a:hlinkClick r:id="" action="ppaction://media"/>
            <a:extLst>
              <a:ext uri="{FF2B5EF4-FFF2-40B4-BE49-F238E27FC236}">
                <a16:creationId xmlns:a16="http://schemas.microsoft.com/office/drawing/2014/main" id="{8B6D1726-538E-24DF-D1E9-941678A12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413" y="617538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Recording Sep 28, 2023 at 3:19:59 PM">
            <a:hlinkClick r:id="" action="ppaction://media"/>
            <a:extLst>
              <a:ext uri="{FF2B5EF4-FFF2-40B4-BE49-F238E27FC236}">
                <a16:creationId xmlns:a16="http://schemas.microsoft.com/office/drawing/2014/main" id="{5C953C60-06EE-B30A-6802-409CC2090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025" y="57785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Recording Sep 28, 2023 at 3:19:59 PM">
            <a:hlinkClick r:id="" action="ppaction://media"/>
            <a:extLst>
              <a:ext uri="{FF2B5EF4-FFF2-40B4-BE49-F238E27FC236}">
                <a16:creationId xmlns:a16="http://schemas.microsoft.com/office/drawing/2014/main" id="{0F2A2536-62CB-F1A9-1B53-1AD32F96F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775" y="1023938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Google Shape;74;p1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303470F-FFCA-0A88-3118-F50A3F9565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5263" y="4064000"/>
            <a:ext cx="1133475" cy="908050"/>
          </a:xfrm>
          <a:prstGeom prst="rightArrow">
            <a:avLst>
              <a:gd name="adj1" fmla="val 50000"/>
              <a:gd name="adj2" fmla="val 49924"/>
            </a:avLst>
          </a:prstGeom>
          <a:solidFill>
            <a:srgbClr val="FFFFFF"/>
          </a:solidFill>
          <a:ln w="9525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100" b="1">
                <a:latin typeface="Century Gothic" panose="020B0502020202020204" pitchFamily="34" charset="0"/>
                <a:sym typeface="Century Gothic" panose="020B0502020202020204" pitchFamily="34" charset="0"/>
              </a:rPr>
              <a:t>apply force here</a:t>
            </a:r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709 2.09877E-6 L 0.88802 2.09877E-6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build="p"/>
      <p:bldP spid="3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Google Shape;98;p18">
            <a:hlinkClick r:id="rId3" action="ppaction://hlinksldjump"/>
            <a:extLst>
              <a:ext uri="{FF2B5EF4-FFF2-40B4-BE49-F238E27FC236}">
                <a16:creationId xmlns:a16="http://schemas.microsoft.com/office/drawing/2014/main" id="{D2F3CD21-CF45-1215-8D7F-0B769136A59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4454525"/>
            <a:ext cx="595313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" name="Google Shape;99;p18">
            <a:extLst>
              <a:ext uri="{FF2B5EF4-FFF2-40B4-BE49-F238E27FC236}">
                <a16:creationId xmlns:a16="http://schemas.microsoft.com/office/drawing/2014/main" id="{825BA4BE-CAEF-F06F-9AB5-1DF575E747F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34000" y="984250"/>
            <a:ext cx="3092450" cy="1403350"/>
          </a:xfrm>
        </p:spPr>
        <p:txBody>
          <a:bodyPr spcFirstLastPara="1">
            <a:normAutofit lnSpcReduction="10000"/>
          </a:bodyPr>
          <a:lstStyle/>
          <a:p>
            <a:pPr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defRPr/>
            </a:pPr>
            <a:r>
              <a:rPr lang="en" sz="18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opposite of pushing is pulling. Pulling is a force you exert to move something closer to you. </a:t>
            </a:r>
            <a:endParaRPr sz="1800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18">
            <a:extLst>
              <a:ext uri="{FF2B5EF4-FFF2-40B4-BE49-F238E27FC236}">
                <a16:creationId xmlns:a16="http://schemas.microsoft.com/office/drawing/2014/main" id="{216AC9CC-2D10-7760-6DEC-960DD27B660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09575" y="412750"/>
            <a:ext cx="8520113" cy="571500"/>
          </a:xfrm>
        </p:spPr>
        <p:txBody>
          <a:bodyPr spcFirstLastPara="1">
            <a:normAutofit fontScale="9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/>
            </a:pPr>
            <a:r>
              <a:rPr lang="en" sz="4400">
                <a:solidFill>
                  <a:srgbClr val="FFFFFF"/>
                </a:solidFill>
                <a:latin typeface="Bowlby One"/>
                <a:ea typeface="Bowlby One"/>
                <a:cs typeface="Bowlby One"/>
                <a:sym typeface="Bowlby One"/>
              </a:rPr>
              <a:t>Pull</a:t>
            </a:r>
            <a:endParaRPr sz="2800">
              <a:solidFill>
                <a:srgbClr val="FFFFFF"/>
              </a:solidFill>
              <a:latin typeface="Bowlby One"/>
              <a:ea typeface="Bowlby One"/>
              <a:cs typeface="Bowlby One"/>
              <a:sym typeface="Bowlby One"/>
            </a:endParaRPr>
          </a:p>
        </p:txBody>
      </p:sp>
      <p:grpSp>
        <p:nvGrpSpPr>
          <p:cNvPr id="101" name="Google Shape;101;p18" descr="A person pulling a wagon with a teddy bear">
            <a:extLst>
              <a:ext uri="{FF2B5EF4-FFF2-40B4-BE49-F238E27FC236}">
                <a16:creationId xmlns:a16="http://schemas.microsoft.com/office/drawing/2014/main" id="{5B31E853-7C07-1AC3-AEEE-2A53692E6C59}"/>
              </a:ext>
            </a:extLst>
          </p:cNvPr>
          <p:cNvGrpSpPr>
            <a:grpSpLocks/>
          </p:cNvGrpSpPr>
          <p:nvPr/>
        </p:nvGrpSpPr>
        <p:grpSpPr bwMode="auto">
          <a:xfrm>
            <a:off x="8972550" y="1179513"/>
            <a:ext cx="5246688" cy="3551237"/>
            <a:chOff x="515857" y="984975"/>
            <a:chExt cx="5907893" cy="3795200"/>
          </a:xfrm>
        </p:grpSpPr>
        <p:pic>
          <p:nvPicPr>
            <p:cNvPr id="14347" name="Google Shape;102;p18">
              <a:extLst>
                <a:ext uri="{FF2B5EF4-FFF2-40B4-BE49-F238E27FC236}">
                  <a16:creationId xmlns:a16="http://schemas.microsoft.com/office/drawing/2014/main" id="{31CB3BE0-8D51-41EB-6F73-4EDBCBD486A4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70" r="7961"/>
            <a:stretch>
              <a:fillRect/>
            </a:stretch>
          </p:blipFill>
          <p:spPr bwMode="auto">
            <a:xfrm>
              <a:off x="4547975" y="2663775"/>
              <a:ext cx="938925" cy="109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8" name="Google Shape;103;p18">
              <a:extLst>
                <a:ext uri="{FF2B5EF4-FFF2-40B4-BE49-F238E27FC236}">
                  <a16:creationId xmlns:a16="http://schemas.microsoft.com/office/drawing/2014/main" id="{3EA9F396-86B9-CF7A-D165-B2D1AB5F238A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23350" y="2356725"/>
              <a:ext cx="3200400" cy="2228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9" name="Google Shape;104;p18">
              <a:extLst>
                <a:ext uri="{FF2B5EF4-FFF2-40B4-BE49-F238E27FC236}">
                  <a16:creationId xmlns:a16="http://schemas.microsoft.com/office/drawing/2014/main" id="{90B268E8-920F-F483-0EF0-E99421E1FF8A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17"/>
            <a:stretch>
              <a:fillRect/>
            </a:stretch>
          </p:blipFill>
          <p:spPr bwMode="auto">
            <a:xfrm>
              <a:off x="515857" y="984975"/>
              <a:ext cx="3267919" cy="3795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341" name="TextBox 1">
            <a:extLst>
              <a:ext uri="{FF2B5EF4-FFF2-40B4-BE49-F238E27FC236}">
                <a16:creationId xmlns:a16="http://schemas.microsoft.com/office/drawing/2014/main" id="{0CC780E8-E3C2-0789-87CD-90E2948655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9613" y="2995613"/>
            <a:ext cx="1857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" name="Google Shape;99;p18">
            <a:extLst>
              <a:ext uri="{FF2B5EF4-FFF2-40B4-BE49-F238E27FC236}">
                <a16:creationId xmlns:a16="http://schemas.microsoft.com/office/drawing/2014/main" id="{89D1B7AF-D2C5-F9BD-5F07-62E2FBA56C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3213" y="2420938"/>
            <a:ext cx="3092450" cy="14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914400" indent="-3175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371600" indent="-3175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828800" indent="-3175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286000" indent="-3175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743200" indent="-3175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3200400" indent="-3175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657600" indent="-3175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4114800" indent="-3175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FFFFFF"/>
              </a:buClr>
              <a:buSzPts val="1800"/>
              <a:buFont typeface="Century Gothic" panose="020B0502020202020204" pitchFamily="34" charset="0"/>
              <a:buNone/>
            </a:pPr>
            <a:r>
              <a:rPr lang="en-US" altLang="en-US" sz="1800">
                <a:solidFill>
                  <a:srgbClr val="FFFFFF"/>
                </a:solidFill>
                <a:latin typeface="Century Gothic" panose="020B0502020202020204" pitchFamily="34" charset="0"/>
                <a:sym typeface="Century Gothic" panose="020B0502020202020204" pitchFamily="34" charset="0"/>
              </a:rPr>
              <a:t>This man exerted a weak or small force to pull the teddy bear because the mass of the bear was light. </a:t>
            </a:r>
          </a:p>
        </p:txBody>
      </p:sp>
      <p:pic>
        <p:nvPicPr>
          <p:cNvPr id="4" name="dinner-wagon-31647">
            <a:hlinkClick r:id="" action="ppaction://media"/>
            <a:extLst>
              <a:ext uri="{FF2B5EF4-FFF2-40B4-BE49-F238E27FC236}">
                <a16:creationId xmlns:a16="http://schemas.microsoft.com/office/drawing/2014/main" id="{849A0184-2494-52C3-A46B-DF6CD3660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-9906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Recording Sep 28, 2023 at 3:23:24 PM">
            <a:hlinkClick r:id="" action="ppaction://media"/>
            <a:extLst>
              <a:ext uri="{FF2B5EF4-FFF2-40B4-BE49-F238E27FC236}">
                <a16:creationId xmlns:a16="http://schemas.microsoft.com/office/drawing/2014/main" id="{4D2C3D2D-03E9-E0A3-207B-64437E9B1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600" y="484188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Recording Sep 28, 2023 at 3:23:37 PM">
            <a:hlinkClick r:id="" action="ppaction://media"/>
            <a:extLst>
              <a:ext uri="{FF2B5EF4-FFF2-40B4-BE49-F238E27FC236}">
                <a16:creationId xmlns:a16="http://schemas.microsoft.com/office/drawing/2014/main" id="{B43F939C-BFA0-BC84-8726-87FFCF750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813" y="263525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Google Shape;74;p1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16E0FC1-1CBD-E3F8-D4B7-AFD5CE5BAE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5263" y="4064000"/>
            <a:ext cx="1133475" cy="908050"/>
          </a:xfrm>
          <a:prstGeom prst="rightArrow">
            <a:avLst>
              <a:gd name="adj1" fmla="val 50000"/>
              <a:gd name="adj2" fmla="val 49924"/>
            </a:avLst>
          </a:prstGeom>
          <a:solidFill>
            <a:srgbClr val="FFFFFF"/>
          </a:solidFill>
          <a:ln w="9525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100" b="1">
                <a:latin typeface="Century Gothic" panose="020B0502020202020204" pitchFamily="34" charset="0"/>
                <a:sym typeface="Century Gothic" panose="020B0502020202020204" pitchFamily="34" charset="0"/>
              </a:rPr>
              <a:t>apply force here</a:t>
            </a: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34115 -0.00061 L -0.98577 -0.0006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4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build="p"/>
      <p:bldP spid="3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9">
            <a:extLst>
              <a:ext uri="{FF2B5EF4-FFF2-40B4-BE49-F238E27FC236}">
                <a16:creationId xmlns:a16="http://schemas.microsoft.com/office/drawing/2014/main" id="{5866C7A0-90DE-BF21-BB67-659943507E8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09575" y="412750"/>
            <a:ext cx="8539163" cy="571500"/>
          </a:xfrm>
        </p:spPr>
        <p:txBody>
          <a:bodyPr spcFirstLastPara="1">
            <a:normAutofit fontScale="9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/>
            </a:pPr>
            <a:r>
              <a:rPr lang="en" sz="4400" dirty="0">
                <a:solidFill>
                  <a:srgbClr val="FFFFFF"/>
                </a:solidFill>
                <a:latin typeface="Bowlby One"/>
                <a:ea typeface="Bowlby One"/>
                <a:cs typeface="Bowlby One"/>
                <a:sym typeface="Bowlby One"/>
              </a:rPr>
              <a:t>Discover Force</a:t>
            </a:r>
            <a:endParaRPr sz="2800" dirty="0">
              <a:solidFill>
                <a:srgbClr val="FFFFFF"/>
              </a:solidFill>
              <a:latin typeface="Bowlby One"/>
              <a:ea typeface="Bowlby One"/>
              <a:cs typeface="Bowlby One"/>
              <a:sym typeface="Bowlby One"/>
            </a:endParaRPr>
          </a:p>
        </p:txBody>
      </p:sp>
      <p:pic>
        <p:nvPicPr>
          <p:cNvPr id="16386" name="Google Shape;113;p19">
            <a:hlinkClick r:id="rId3" action="ppaction://hlinksldjump"/>
            <a:extLst>
              <a:ext uri="{FF2B5EF4-FFF2-40B4-BE49-F238E27FC236}">
                <a16:creationId xmlns:a16="http://schemas.microsoft.com/office/drawing/2014/main" id="{39834164-F1A7-E091-3A83-B9C2B6FFDA2D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4454525"/>
            <a:ext cx="595313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emystified force.mp4" descr="“DEmystified: Force.” Discovery Education, Discovery Education, 2022,  https://app.discoveryeducation.com/learn/videos/36a98046-f143-4dc5-af52-7aa8e1b8fa19.&#13;&#10;&#13;&#10;">
            <a:hlinkClick r:id="" action="ppaction://media"/>
            <a:extLst>
              <a:ext uri="{FF2B5EF4-FFF2-40B4-BE49-F238E27FC236}">
                <a16:creationId xmlns:a16="http://schemas.microsoft.com/office/drawing/2014/main" id="{2D3E39FB-2B4F-9448-2C08-D62FD2B7F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400" y="1484313"/>
            <a:ext cx="5537200" cy="311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C2D7DE-EFA9-E5FF-472B-0AF664271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4238" y="5834063"/>
            <a:ext cx="3360738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Recording Sep 28, 2023 at 3:33:32 PM">
            <a:hlinkClick r:id="" action="ppaction://media"/>
            <a:extLst>
              <a:ext uri="{FF2B5EF4-FFF2-40B4-BE49-F238E27FC236}">
                <a16:creationId xmlns:a16="http://schemas.microsoft.com/office/drawing/2014/main" id="{AA27D5AC-AC48-C298-CFD3-B91133ADB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-1143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udio Recording Sep 28, 2023 at 3:33:39 PM">
            <a:hlinkClick r:id="" action="ppaction://media"/>
            <a:extLst>
              <a:ext uri="{FF2B5EF4-FFF2-40B4-BE49-F238E27FC236}">
                <a16:creationId xmlns:a16="http://schemas.microsoft.com/office/drawing/2014/main" id="{F480AFEA-B2EF-F851-7871-54C515E98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163" y="-22225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udio Recording Sep 28, 2023 at 3:34:02 PM">
            <a:hlinkClick r:id="" action="ppaction://media"/>
            <a:extLst>
              <a:ext uri="{FF2B5EF4-FFF2-40B4-BE49-F238E27FC236}">
                <a16:creationId xmlns:a16="http://schemas.microsoft.com/office/drawing/2014/main" id="{FC1E79CF-DB36-3298-FA15-E3B4C5D3C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00" y="-136525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FE0A4F-1734-C13A-47F7-57AB40A57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9300" y="3692525"/>
            <a:ext cx="7631113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Google Shape;74;p1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D273994-D69E-F135-F8C0-B4F7AD1E0B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5263" y="4064000"/>
            <a:ext cx="1133475" cy="908050"/>
          </a:xfrm>
          <a:prstGeom prst="rightArrow">
            <a:avLst>
              <a:gd name="adj1" fmla="val 50000"/>
              <a:gd name="adj2" fmla="val 49924"/>
            </a:avLst>
          </a:prstGeom>
          <a:solidFill>
            <a:srgbClr val="FFFFFF"/>
          </a:solidFill>
          <a:ln w="9525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100" b="1">
                <a:latin typeface="Century Gothic" panose="020B0502020202020204" pitchFamily="34" charset="0"/>
                <a:sym typeface="Century Gothic" panose="020B0502020202020204" pitchFamily="34" charset="0"/>
              </a:rPr>
              <a:t>apply force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C10CC3-32B8-AD9B-05E2-FAB8FA9D62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7213" y="4664075"/>
            <a:ext cx="54895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bg1"/>
                </a:solidFill>
              </a:rPr>
              <a:t>Video: All About Force – Push and Pull</a:t>
            </a:r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2951 -0.05555 L 1.01892 -1.84907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462" y="-8969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711 -0.04507 L -1.88836 -1.35957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063" y="-6574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700" decel="100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7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10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Google Shape;118;p20">
            <a:extLst>
              <a:ext uri="{FF2B5EF4-FFF2-40B4-BE49-F238E27FC236}">
                <a16:creationId xmlns:a16="http://schemas.microsoft.com/office/drawing/2014/main" id="{42AFD36F-BD6B-4438-68A9-6DA6FB4474E6}"/>
              </a:ext>
            </a:extLst>
          </p:cNvPr>
          <p:cNvSpPr txBox="1">
            <a:spLocks noGrp="1" noChangeArrowheads="1"/>
          </p:cNvSpPr>
          <p:nvPr>
            <p:ph type="body" idx="4294967295"/>
          </p:nvPr>
        </p:nvSpPr>
        <p:spPr>
          <a:xfrm>
            <a:off x="577850" y="1328738"/>
            <a:ext cx="3092450" cy="1793875"/>
          </a:xfrm>
        </p:spPr>
        <p:txBody>
          <a:bodyPr/>
          <a:lstStyle/>
          <a:p>
            <a:pPr eaLnBrk="1" hangingPunct="1">
              <a:lnSpc>
                <a:spcPct val="115000"/>
              </a:lnSpc>
              <a:buClr>
                <a:srgbClr val="FFFFFF"/>
              </a:buClr>
              <a:buSzPts val="1800"/>
              <a:buFont typeface="Century Gothic" panose="020B0502020202020204" pitchFamily="34" charset="0"/>
              <a:buNone/>
            </a:pPr>
            <a:r>
              <a:rPr lang="en-US" altLang="en-US" sz="1800">
                <a:solidFill>
                  <a:srgbClr val="FFFFFF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Century Gothic" panose="020B0502020202020204" pitchFamily="34" charset="0"/>
              </a:rPr>
              <a:t>Let’s play a game to review what we have learned! </a:t>
            </a:r>
          </a:p>
        </p:txBody>
      </p:sp>
      <p:sp>
        <p:nvSpPr>
          <p:cNvPr id="119" name="Google Shape;119;p20">
            <a:extLst>
              <a:ext uri="{FF2B5EF4-FFF2-40B4-BE49-F238E27FC236}">
                <a16:creationId xmlns:a16="http://schemas.microsoft.com/office/drawing/2014/main" id="{0E5BB01B-A1A1-5F98-2B1F-B6CB30904E7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09575" y="412750"/>
            <a:ext cx="8520113" cy="571500"/>
          </a:xfrm>
        </p:spPr>
        <p:txBody>
          <a:bodyPr spcFirstLastPara="1">
            <a:normAutofit fontScale="9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/>
            </a:pPr>
            <a:r>
              <a:rPr lang="en" sz="4400" dirty="0">
                <a:solidFill>
                  <a:srgbClr val="FFFFFF"/>
                </a:solidFill>
                <a:latin typeface="Bowlby One"/>
                <a:ea typeface="Bowlby One"/>
                <a:cs typeface="Bowlby One"/>
                <a:sym typeface="Bowlby One"/>
              </a:rPr>
              <a:t>Let’s Review!</a:t>
            </a:r>
            <a:endParaRPr sz="2800" dirty="0">
              <a:solidFill>
                <a:srgbClr val="FFFFFF"/>
              </a:solidFill>
              <a:latin typeface="Bowlby One"/>
              <a:ea typeface="Bowlby One"/>
              <a:cs typeface="Bowlby One"/>
              <a:sym typeface="Bowlby One"/>
            </a:endParaRPr>
          </a:p>
        </p:txBody>
      </p:sp>
      <p:pic>
        <p:nvPicPr>
          <p:cNvPr id="121" name="Google Shape;121;p20" descr="A qr code on a white background to direct users to a review game.">
            <a:hlinkClick r:id="rId3"/>
            <a:extLst>
              <a:ext uri="{FF2B5EF4-FFF2-40B4-BE49-F238E27FC236}">
                <a16:creationId xmlns:a16="http://schemas.microsoft.com/office/drawing/2014/main" id="{9455AE82-1684-54EE-5932-3EAB80522444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425" y="1135063"/>
            <a:ext cx="3390900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Google Shape;123;p20">
            <a:hlinkClick r:id="rId5" action="ppaction://hlinksldjump"/>
            <a:extLst>
              <a:ext uri="{FF2B5EF4-FFF2-40B4-BE49-F238E27FC236}">
                <a16:creationId xmlns:a16="http://schemas.microsoft.com/office/drawing/2014/main" id="{BE357086-5AD4-2605-74B7-DA525658915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4454525"/>
            <a:ext cx="595313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Recording Sep 28, 2023 at 3:50:14 PM">
            <a:hlinkClick r:id="" action="ppaction://media"/>
            <a:extLst>
              <a:ext uri="{FF2B5EF4-FFF2-40B4-BE49-F238E27FC236}">
                <a16:creationId xmlns:a16="http://schemas.microsoft.com/office/drawing/2014/main" id="{1C451063-AE2A-818E-B234-7F631A81F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350" y="-2032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Recording Sep 28, 2023 at 3:50:24 PM">
            <a:hlinkClick r:id="" action="ppaction://media"/>
            <a:extLst>
              <a:ext uri="{FF2B5EF4-FFF2-40B4-BE49-F238E27FC236}">
                <a16:creationId xmlns:a16="http://schemas.microsoft.com/office/drawing/2014/main" id="{DCF68CAF-D8A2-4A2D-71E9-695795DF2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25" y="68263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Recording Sep 28, 2023 at 3:50:28 PM">
            <a:hlinkClick r:id="" action="ppaction://media"/>
            <a:extLst>
              <a:ext uri="{FF2B5EF4-FFF2-40B4-BE49-F238E27FC236}">
                <a16:creationId xmlns:a16="http://schemas.microsoft.com/office/drawing/2014/main" id="{B62E52AE-E8AF-F224-D9CF-B121D74B0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925" y="-635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Google Shape;118;p20">
            <a:extLst>
              <a:ext uri="{FF2B5EF4-FFF2-40B4-BE49-F238E27FC236}">
                <a16:creationId xmlns:a16="http://schemas.microsoft.com/office/drawing/2014/main" id="{0098EEA5-5A8E-A734-4B69-89860A4902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850" y="2662238"/>
            <a:ext cx="3092450" cy="179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914400" indent="-3175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371600" indent="-3175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828800" indent="-3175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286000" indent="-3175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743200" indent="-3175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3200400" indent="-3175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657600" indent="-3175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4114800" indent="-3175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FFFFFF"/>
              </a:buClr>
              <a:buSzPts val="1800"/>
              <a:buFont typeface="Century Gothic" panose="020B0502020202020204" pitchFamily="34" charset="0"/>
              <a:buNone/>
            </a:pPr>
            <a:r>
              <a:rPr lang="en-US" altLang="en-US" sz="1800">
                <a:solidFill>
                  <a:srgbClr val="FFFFFF"/>
                </a:solidFill>
                <a:latin typeface="Century Gothic" panose="020B0502020202020204" pitchFamily="34" charset="0"/>
                <a:sym typeface="Century Gothic" panose="020B0502020202020204" pitchFamily="34" charset="0"/>
              </a:rPr>
              <a:t>Scan the QR code using your devices camera or click the image to play the game! </a:t>
            </a:r>
          </a:p>
        </p:txBody>
      </p:sp>
      <p:sp>
        <p:nvSpPr>
          <p:cNvPr id="8" name="Google Shape;74;p1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AC6EFA1-DF67-9A8E-EFD9-CDCB6FFA46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5263" y="4064000"/>
            <a:ext cx="1133475" cy="908050"/>
          </a:xfrm>
          <a:prstGeom prst="rightArrow">
            <a:avLst>
              <a:gd name="adj1" fmla="val 50000"/>
              <a:gd name="adj2" fmla="val 49924"/>
            </a:avLst>
          </a:prstGeom>
          <a:solidFill>
            <a:srgbClr val="FFFFFF"/>
          </a:solidFill>
          <a:ln w="9525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100" b="1">
                <a:latin typeface="Century Gothic" panose="020B0502020202020204" pitchFamily="34" charset="0"/>
                <a:sym typeface="Century Gothic" panose="020B0502020202020204" pitchFamily="34" charset="0"/>
              </a:rPr>
              <a:t>apply force here</a:t>
            </a: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Google Shape;71;p15" descr="A claw picking up and dropping an apple showing the motion change when a force is applied. ">
            <a:extLst>
              <a:ext uri="{FF2B5EF4-FFF2-40B4-BE49-F238E27FC236}">
                <a16:creationId xmlns:a16="http://schemas.microsoft.com/office/drawing/2014/main" id="{6C69AD1C-DB56-0EB5-F665-7C10E7CE9DE5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13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" name="Google Shape;128;p21">
            <a:extLst>
              <a:ext uri="{FF2B5EF4-FFF2-40B4-BE49-F238E27FC236}">
                <a16:creationId xmlns:a16="http://schemas.microsoft.com/office/drawing/2014/main" id="{2C7BA9E2-69D1-735A-30E5-AC562C78DA9B}"/>
              </a:ext>
            </a:extLst>
          </p:cNvPr>
          <p:cNvSpPr txBox="1">
            <a:spLocks noGrp="1" noChangeArrowheads="1"/>
          </p:cNvSpPr>
          <p:nvPr>
            <p:ph type="body" idx="4294967295"/>
          </p:nvPr>
        </p:nvSpPr>
        <p:spPr>
          <a:xfrm>
            <a:off x="461963" y="1473200"/>
            <a:ext cx="3660775" cy="2890838"/>
          </a:xfrm>
        </p:spPr>
        <p:txBody>
          <a:bodyPr/>
          <a:lstStyle/>
          <a:p>
            <a:pPr eaLnBrk="1" hangingPunct="1">
              <a:lnSpc>
                <a:spcPct val="115000"/>
              </a:lnSpc>
              <a:buClr>
                <a:srgbClr val="FFFFFF"/>
              </a:buClr>
              <a:buSzPts val="1800"/>
              <a:buFont typeface="Century Gothic" panose="020B0502020202020204" pitchFamily="34" charset="0"/>
              <a:buNone/>
            </a:pPr>
            <a:r>
              <a:rPr lang="en-US" altLang="en-US" sz="1800">
                <a:solidFill>
                  <a:srgbClr val="FFFFFF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Century Gothic" panose="020B0502020202020204" pitchFamily="34" charset="0"/>
              </a:rPr>
              <a:t>For more information remember to check the</a:t>
            </a:r>
            <a:br>
              <a:rPr lang="en-US" altLang="en-US" sz="1800">
                <a:solidFill>
                  <a:srgbClr val="FFFFFF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Century Gothic" panose="020B0502020202020204" pitchFamily="34" charset="0"/>
              </a:rPr>
            </a:br>
            <a:r>
              <a:rPr lang="en-US" altLang="en-US" sz="1800" u="sng">
                <a:solidFill>
                  <a:schemeClr val="hlink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Century Gothic" panose="020B0502020202020204" pitchFamily="34" charset="0"/>
                <a:hlinkClick r:id="rId4"/>
              </a:rPr>
              <a:t>Fifth Grade Virtual Library. </a:t>
            </a:r>
            <a:endParaRPr lang="en-US" altLang="en-US" sz="1800">
              <a:solidFill>
                <a:srgbClr val="FFFFFF"/>
              </a:solidFill>
              <a:latin typeface="Century Gothic" panose="020B0502020202020204" pitchFamily="34" charset="0"/>
              <a:cs typeface="Arial" panose="020B0604020202020204" pitchFamily="34" charset="0"/>
              <a:sym typeface="Century Gothic" panose="020B0502020202020204" pitchFamily="34" charset="0"/>
            </a:endParaRPr>
          </a:p>
        </p:txBody>
      </p:sp>
      <p:sp>
        <p:nvSpPr>
          <p:cNvPr id="129" name="Google Shape;129;p21">
            <a:extLst>
              <a:ext uri="{FF2B5EF4-FFF2-40B4-BE49-F238E27FC236}">
                <a16:creationId xmlns:a16="http://schemas.microsoft.com/office/drawing/2014/main" id="{7D0CEFAD-4914-8542-3F13-A73763CB74D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09575" y="412750"/>
            <a:ext cx="8520113" cy="571500"/>
          </a:xfrm>
        </p:spPr>
        <p:txBody>
          <a:bodyPr spcFirstLastPara="1">
            <a:normAutofit fontScale="9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/>
            </a:pPr>
            <a:r>
              <a:rPr lang="en-US" sz="4400" dirty="0">
                <a:solidFill>
                  <a:srgbClr val="FFFFFF"/>
                </a:solidFill>
                <a:latin typeface="Bowlby One"/>
                <a:ea typeface="Bowlby One"/>
                <a:cs typeface="Bowlby One"/>
                <a:sym typeface="Bowlby One"/>
              </a:rPr>
              <a:t>More Information</a:t>
            </a:r>
            <a:endParaRPr lang="en-US" sz="2800" dirty="0">
              <a:solidFill>
                <a:srgbClr val="FFFFFF"/>
              </a:solidFill>
              <a:latin typeface="Bowlby One"/>
              <a:ea typeface="Bowlby One"/>
              <a:cs typeface="Bowlby One"/>
              <a:sym typeface="Bowlby One"/>
            </a:endParaRPr>
          </a:p>
        </p:txBody>
      </p:sp>
      <p:pic>
        <p:nvPicPr>
          <p:cNvPr id="2" name="lightsaber-clash-88733">
            <a:hlinkClick r:id="" action="ppaction://media"/>
            <a:extLst>
              <a:ext uri="{FF2B5EF4-FFF2-40B4-BE49-F238E27FC236}">
                <a16:creationId xmlns:a16="http://schemas.microsoft.com/office/drawing/2014/main" id="{1C721A63-8985-4D34-D390-63F872B63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-896938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Recording Sep 28, 2023 at 3:56:35 PM">
            <a:hlinkClick r:id="" action="ppaction://media"/>
            <a:extLst>
              <a:ext uri="{FF2B5EF4-FFF2-40B4-BE49-F238E27FC236}">
                <a16:creationId xmlns:a16="http://schemas.microsoft.com/office/drawing/2014/main" id="{0F1B50C2-0442-C842-F650-65546F84D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113" y="-846138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Google Shape;128;p21">
            <a:extLst>
              <a:ext uri="{FF2B5EF4-FFF2-40B4-BE49-F238E27FC236}">
                <a16:creationId xmlns:a16="http://schemas.microsoft.com/office/drawing/2014/main" id="{F515AEDE-87E6-2BD0-CCDD-114D6C11B2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075" y="2706688"/>
            <a:ext cx="3713163" cy="150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914400" indent="-3175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371600" indent="-3175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828800" indent="-3175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286000" indent="-3175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743200" indent="-3175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3200400" indent="-3175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657600" indent="-3175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4114800" indent="-3175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FFFFFF"/>
              </a:buClr>
              <a:buSzPts val="1800"/>
              <a:buFont typeface="Century Gothic" panose="020B0502020202020204" pitchFamily="34" charset="0"/>
              <a:buNone/>
            </a:pPr>
            <a:r>
              <a:rPr lang="en-US" altLang="en-US" sz="1800">
                <a:solidFill>
                  <a:srgbClr val="FFFFFF"/>
                </a:solidFill>
                <a:latin typeface="Century Gothic" panose="020B0502020202020204" pitchFamily="34" charset="0"/>
                <a:sym typeface="Century Gothic" panose="020B0502020202020204" pitchFamily="34" charset="0"/>
              </a:rPr>
              <a:t>Any questions or concerns, contact me at </a:t>
            </a:r>
            <a:r>
              <a:rPr lang="en-US" altLang="en-US" sz="1800" u="sng">
                <a:solidFill>
                  <a:schemeClr val="hlink"/>
                </a:solidFill>
                <a:latin typeface="Century Gothic" panose="020B0502020202020204" pitchFamily="34" charset="0"/>
                <a:sym typeface="Century Gothic" panose="020B0502020202020204" pitchFamily="34" charset="0"/>
                <a:hlinkClick r:id="rId6"/>
              </a:rPr>
              <a:t>er596491@ucf.edu</a:t>
            </a:r>
            <a:endParaRPr lang="en-US" altLang="en-US" sz="1800">
              <a:solidFill>
                <a:srgbClr val="FFFFFF"/>
              </a:solidFill>
              <a:latin typeface="Century Gothic" panose="020B0502020202020204" pitchFamily="34" charset="0"/>
              <a:sym typeface="Century Gothic" panose="020B0502020202020204" pitchFamily="34" charset="0"/>
            </a:endParaRPr>
          </a:p>
        </p:txBody>
      </p:sp>
      <p:pic>
        <p:nvPicPr>
          <p:cNvPr id="20487" name="Google Shape;123;p20">
            <a:hlinkClick r:id="rId7" action="ppaction://hlinksldjump"/>
            <a:extLst>
              <a:ext uri="{FF2B5EF4-FFF2-40B4-BE49-F238E27FC236}">
                <a16:creationId xmlns:a16="http://schemas.microsoft.com/office/drawing/2014/main" id="{989BA6DF-D341-5DE0-95CF-276180AD0BCE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4454525"/>
            <a:ext cx="595313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521D194-71CB-9ECD-AE50-504C3AE92B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1575" y="4799013"/>
            <a:ext cx="34575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bg1"/>
                </a:solidFill>
              </a:rPr>
              <a:t>An apple in motion.</a:t>
            </a:r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 build="p"/>
      <p:bldP spid="6" grpId="0"/>
      <p:bldP spid="7" grpId="0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2099</TotalTime>
  <Words>717</Words>
  <Application>Microsoft Macintosh PowerPoint</Application>
  <PresentationFormat>On-screen Show (16:9)</PresentationFormat>
  <Paragraphs>81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Bowlby One</vt:lpstr>
      <vt:lpstr>Arial</vt:lpstr>
      <vt:lpstr>Century Gothic</vt:lpstr>
      <vt:lpstr>Simple Light</vt:lpstr>
      <vt:lpstr>PowerPoint Presentation</vt:lpstr>
      <vt:lpstr>Table of Contents</vt:lpstr>
      <vt:lpstr>Force</vt:lpstr>
      <vt:lpstr>Motion</vt:lpstr>
      <vt:lpstr>Push</vt:lpstr>
      <vt:lpstr>Pull</vt:lpstr>
      <vt:lpstr>Discover Force</vt:lpstr>
      <vt:lpstr>Let’s Review!</vt:lpstr>
      <vt:lpstr>More Information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Force &amp; Motion</dc:title>
  <cp:lastModifiedBy>Erica Lackey</cp:lastModifiedBy>
  <cp:revision>10</cp:revision>
  <dcterms:modified xsi:type="dcterms:W3CDTF">2023-11-16T01:43:43Z</dcterms:modified>
</cp:coreProperties>
</file>